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m4a" ContentType="audi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 id="269" r:id="rId14"/>
    <p:sldId id="270" r:id="rId15"/>
    <p:sldId id="271" r:id="rId16"/>
    <p:sldId id="272" r:id="rId17"/>
    <p:sldId id="275" r:id="rId18"/>
    <p:sldId id="276" r:id="rId19"/>
    <p:sldId id="277" r:id="rId20"/>
    <p:sldId id="278" r:id="rId21"/>
    <p:sldId id="280" r:id="rId22"/>
    <p:sldId id="281" r:id="rId23"/>
    <p:sldId id="282" r:id="rId24"/>
    <p:sldId id="283" r:id="rId25"/>
    <p:sldId id="284" r:id="rId26"/>
    <p:sldId id="285" r:id="rId27"/>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04" d="100"/>
          <a:sy n="104" d="100"/>
        </p:scale>
        <p:origin x="-104" y="-20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 name="Shape 19"/>
          <p:cNvSpPr>
            <a:spLocks noGrp="1" noRot="1" noChangeAspect="1"/>
          </p:cNvSpPr>
          <p:nvPr>
            <p:ph type="sldImg"/>
          </p:nvPr>
        </p:nvSpPr>
        <p:spPr>
          <a:xfrm>
            <a:off x="1143000" y="685800"/>
            <a:ext cx="4572000" cy="3429000"/>
          </a:xfrm>
          <a:prstGeom prst="rect">
            <a:avLst/>
          </a:prstGeom>
        </p:spPr>
        <p:txBody>
          <a:bodyPr/>
          <a:lstStyle/>
          <a:p>
            <a:endParaRPr/>
          </a:p>
        </p:txBody>
      </p:sp>
      <p:sp>
        <p:nvSpPr>
          <p:cNvPr id="20" name="Shape 20"/>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525078121"/>
      </p:ext>
    </p:extLst>
  </p:cSld>
  <p:clrMap bg1="lt1" tx1="dk1" bg2="lt2" tx2="dk2" accent1="accent1" accent2="accent2" accent3="accent3" accent4="accent4" accent5="accent5" accent6="accent6" hlink="hlink" folHlink="folHlink"/>
  <p:notesStyle>
    <a:lvl1pPr defTabSz="457200" latinLnBrk="0">
      <a:spcBef>
        <a:spcPts val="400"/>
      </a:spcBef>
      <a:defRPr sz="1200">
        <a:latin typeface="+mn-lt"/>
        <a:ea typeface="+mn-ea"/>
        <a:cs typeface="+mn-cs"/>
        <a:sym typeface="Calibri"/>
      </a:defRPr>
    </a:lvl1pPr>
    <a:lvl2pPr indent="228600" defTabSz="457200" latinLnBrk="0">
      <a:spcBef>
        <a:spcPts val="400"/>
      </a:spcBef>
      <a:defRPr sz="1200">
        <a:latin typeface="+mn-lt"/>
        <a:ea typeface="+mn-ea"/>
        <a:cs typeface="+mn-cs"/>
        <a:sym typeface="Calibri"/>
      </a:defRPr>
    </a:lvl2pPr>
    <a:lvl3pPr indent="457200" defTabSz="457200" latinLnBrk="0">
      <a:spcBef>
        <a:spcPts val="400"/>
      </a:spcBef>
      <a:defRPr sz="1200">
        <a:latin typeface="+mn-lt"/>
        <a:ea typeface="+mn-ea"/>
        <a:cs typeface="+mn-cs"/>
        <a:sym typeface="Calibri"/>
      </a:defRPr>
    </a:lvl3pPr>
    <a:lvl4pPr indent="685800" defTabSz="457200" latinLnBrk="0">
      <a:spcBef>
        <a:spcPts val="400"/>
      </a:spcBef>
      <a:defRPr sz="1200">
        <a:latin typeface="+mn-lt"/>
        <a:ea typeface="+mn-ea"/>
        <a:cs typeface="+mn-cs"/>
        <a:sym typeface="Calibri"/>
      </a:defRPr>
    </a:lvl4pPr>
    <a:lvl5pPr indent="914400" defTabSz="457200" latinLnBrk="0">
      <a:spcBef>
        <a:spcPts val="400"/>
      </a:spcBef>
      <a:defRPr sz="1200">
        <a:latin typeface="+mn-lt"/>
        <a:ea typeface="+mn-ea"/>
        <a:cs typeface="+mn-cs"/>
        <a:sym typeface="Calibri"/>
      </a:defRPr>
    </a:lvl5pPr>
    <a:lvl6pPr indent="1143000" defTabSz="457200" latinLnBrk="0">
      <a:spcBef>
        <a:spcPts val="400"/>
      </a:spcBef>
      <a:defRPr sz="1200">
        <a:latin typeface="+mn-lt"/>
        <a:ea typeface="+mn-ea"/>
        <a:cs typeface="+mn-cs"/>
        <a:sym typeface="Calibri"/>
      </a:defRPr>
    </a:lvl6pPr>
    <a:lvl7pPr indent="1371600" defTabSz="457200" latinLnBrk="0">
      <a:spcBef>
        <a:spcPts val="400"/>
      </a:spcBef>
      <a:defRPr sz="1200">
        <a:latin typeface="+mn-lt"/>
        <a:ea typeface="+mn-ea"/>
        <a:cs typeface="+mn-cs"/>
        <a:sym typeface="Calibri"/>
      </a:defRPr>
    </a:lvl7pPr>
    <a:lvl8pPr indent="1600200" defTabSz="457200" latinLnBrk="0">
      <a:spcBef>
        <a:spcPts val="400"/>
      </a:spcBef>
      <a:defRPr sz="1200">
        <a:latin typeface="+mn-lt"/>
        <a:ea typeface="+mn-ea"/>
        <a:cs typeface="+mn-cs"/>
        <a:sym typeface="Calibri"/>
      </a:defRPr>
    </a:lvl8pPr>
    <a:lvl9pPr indent="1828800" defTabSz="457200" latinLnBrk="0">
      <a:spcBef>
        <a:spcPts val="400"/>
      </a:spcBef>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ape 160"/>
          <p:cNvSpPr>
            <a:spLocks noGrp="1" noRot="1" noChangeAspect="1"/>
          </p:cNvSpPr>
          <p:nvPr>
            <p:ph type="sldImg"/>
          </p:nvPr>
        </p:nvSpPr>
        <p:spPr>
          <a:prstGeom prst="rect">
            <a:avLst/>
          </a:prstGeom>
        </p:spPr>
        <p:txBody>
          <a:bodyPr/>
          <a:lstStyle/>
          <a:p>
            <a:endParaRPr/>
          </a:p>
        </p:txBody>
      </p:sp>
      <p:sp>
        <p:nvSpPr>
          <p:cNvPr id="161" name="Shape 161"/>
          <p:cNvSpPr>
            <a:spLocks noGrp="1"/>
          </p:cNvSpPr>
          <p:nvPr>
            <p:ph type="body" sz="quarter" idx="1"/>
          </p:nvPr>
        </p:nvSpPr>
        <p:spPr>
          <a:prstGeom prst="rect">
            <a:avLst/>
          </a:prstGeom>
        </p:spPr>
        <p:txBody>
          <a:bodyPr/>
          <a:lstStyle/>
          <a:p>
            <a:pPr>
              <a:defRPr>
                <a:latin typeface="Arial"/>
                <a:ea typeface="Arial"/>
                <a:cs typeface="Arial"/>
                <a:sym typeface="Arial"/>
              </a:defRPr>
            </a:pPr>
            <a:r>
              <a:t>Proprietary:</a:t>
            </a:r>
            <a:r>
              <a:rPr>
                <a:latin typeface="MS PGothic"/>
                <a:ea typeface="MS PGothic"/>
                <a:cs typeface="MS PGothic"/>
                <a:sym typeface="MS PGothic"/>
              </a:rPr>
              <a:t>专利</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Cover.jpg" descr="Cover.jpg"/>
          <p:cNvPicPr>
            <a:picLocks noChangeAspect="1"/>
          </p:cNvPicPr>
          <p:nvPr/>
        </p:nvPicPr>
        <p:blipFill>
          <a:blip r:embed="rId3">
            <a:extLst/>
          </a:blip>
          <a:stretch>
            <a:fillRect/>
          </a:stretch>
        </p:blipFill>
        <p:spPr>
          <a:xfrm>
            <a:off x="7750175" y="287337"/>
            <a:ext cx="923925" cy="1143001"/>
          </a:xfrm>
          <a:prstGeom prst="rect">
            <a:avLst/>
          </a:prstGeom>
          <a:ln w="12700">
            <a:miter lim="400000"/>
          </a:ln>
        </p:spPr>
      </p:pic>
      <p:sp>
        <p:nvSpPr>
          <p:cNvPr id="3" name="直线"/>
          <p:cNvSpPr/>
          <p:nvPr/>
        </p:nvSpPr>
        <p:spPr>
          <a:xfrm>
            <a:off x="457199" y="1419224"/>
            <a:ext cx="7305676" cy="1589"/>
          </a:xfrm>
          <a:prstGeom prst="line">
            <a:avLst/>
          </a:prstGeom>
          <a:ln w="25400">
            <a:solidFill>
              <a:srgbClr val="404040"/>
            </a:solidFill>
          </a:ln>
          <a:effectLst>
            <a:outerShdw blurRad="63500" dist="20000" dir="5400000" rotWithShape="0">
              <a:srgbClr val="000000">
                <a:alpha val="37998"/>
              </a:srgbClr>
            </a:outerShdw>
          </a:effectLst>
        </p:spPr>
        <p:txBody>
          <a:bodyPr lIns="45719" rIns="45719"/>
          <a:lstStyle/>
          <a:p>
            <a:endParaRPr/>
          </a:p>
        </p:txBody>
      </p:sp>
      <p:sp>
        <p:nvSpPr>
          <p:cNvPr id="4" name="幻灯片编号"/>
          <p:cNvSpPr txBox="1">
            <a:spLocks noGrp="1"/>
          </p:cNvSpPr>
          <p:nvPr>
            <p:ph type="sldNum" sz="quarter" idx="2"/>
          </p:nvPr>
        </p:nvSpPr>
        <p:spPr>
          <a:xfrm>
            <a:off x="8428176" y="6414760"/>
            <a:ext cx="258624" cy="248305"/>
          </a:xfrm>
          <a:prstGeom prst="rect">
            <a:avLst/>
          </a:prstGeom>
          <a:ln w="12700">
            <a:miter lim="400000"/>
          </a:ln>
        </p:spPr>
        <p:txBody>
          <a:bodyPr wrap="none" lIns="45719" rIns="45719" anchor="ctr">
            <a:spAutoFit/>
          </a:bodyPr>
          <a:lstStyle>
            <a:lvl1pPr algn="r">
              <a:defRPr sz="1200">
                <a:solidFill>
                  <a:srgbClr val="898989"/>
                </a:solidFill>
              </a:defRPr>
            </a:lvl1pPr>
          </a:lstStyle>
          <a:p>
            <a:fld id="{86CB4B4D-7CA3-9044-876B-883B54F8677D}" type="slidenum">
              <a:t>‹#›</a:t>
            </a:fld>
            <a:endParaRPr/>
          </a:p>
        </p:txBody>
      </p:sp>
      <p:sp>
        <p:nvSpPr>
          <p:cNvPr id="5" name="标题文本"/>
          <p:cNvSpPr txBox="1">
            <a:spLocks noGrp="1"/>
          </p:cNvSpPr>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r>
              <a:t>标题文本</a:t>
            </a:r>
          </a:p>
        </p:txBody>
      </p:sp>
      <p:sp>
        <p:nvSpPr>
          <p:cNvPr id="6" name="正文级别 1…"/>
          <p:cNvSpPr txBox="1">
            <a:spLocks noGrp="1"/>
          </p:cNvSpPr>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r>
              <a:t>正文级别 1</a:t>
            </a:r>
          </a:p>
          <a:p>
            <a:pPr lvl="1"/>
            <a:r>
              <a:t>正文级别 2</a:t>
            </a:r>
          </a:p>
          <a:p>
            <a:pPr lvl="2"/>
            <a:r>
              <a:t>正文级别 3</a:t>
            </a:r>
          </a:p>
          <a:p>
            <a:pPr lvl="3"/>
            <a:r>
              <a:t>正文级别 4</a:t>
            </a:r>
          </a:p>
          <a:p>
            <a:pPr lvl="4"/>
            <a:r>
              <a:t>正文级别 5</a:t>
            </a:r>
          </a:p>
        </p:txBody>
      </p:sp>
    </p:spTree>
  </p:cSld>
  <p:clrMap bg1="lt1" tx1="dk1" bg2="lt2" tx2="dk2" accent1="accent1" accent2="accent2" accent3="accent3" accent4="accent4" accent5="accent5" accent6="accent6" hlink="hlink" folHlink="folHlink"/>
  <p:sldLayoutIdLst>
    <p:sldLayoutId id="2147483649" r:id="rId1"/>
  </p:sldLayoutIdLst>
  <p:transition xmlns:p14="http://schemas.microsoft.com/office/powerpoint/2010/main" spd="med"/>
  <p:txStyles>
    <p:titleStyle>
      <a:lvl1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5pPr>
      <a:lvl6pPr marL="0" marR="0" indent="45720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6pPr>
      <a:lvl7pPr marL="0" marR="0" indent="91440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7pPr>
      <a:lvl8pPr marL="0" marR="0" indent="137160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8pPr>
      <a:lvl9pPr marL="0" marR="0" indent="182880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1pPr>
      <a:lvl2pPr marL="0" marR="0" indent="457200" algn="l" defTabSz="457200" rtl="0" latinLnBrk="0">
        <a:lnSpc>
          <a:spcPct val="100000"/>
        </a:lnSpc>
        <a:spcBef>
          <a:spcPts val="700"/>
        </a:spcBef>
        <a:spcAft>
          <a:spcPts val="0"/>
        </a:spcAft>
        <a:buClrTx/>
        <a:buSzTx/>
        <a:buFont typeface="Arial"/>
        <a:buNone/>
        <a:tabLst/>
        <a:defRPr sz="3200" b="0" i="0" u="none" strike="noStrike" cap="none" spc="0" baseline="0">
          <a:solidFill>
            <a:srgbClr val="000000"/>
          </a:solidFill>
          <a:uFillTx/>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5pPr>
      <a:lvl6pPr marL="2692400" marR="0" indent="-4064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4.png"/><Relationship Id="rId5" Type="http://schemas.openxmlformats.org/officeDocument/2006/relationships/image" Target="../media/image2.png"/><Relationship Id="rId1" Type="http://schemas.microsoft.com/office/2007/relationships/media" Target="../media/media10.m4a"/><Relationship Id="rId2" Type="http://schemas.openxmlformats.org/officeDocument/2006/relationships/audio" Target="../media/media10.m4a"/></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5.png"/><Relationship Id="rId5" Type="http://schemas.openxmlformats.org/officeDocument/2006/relationships/image" Target="../media/image2.png"/><Relationship Id="rId1" Type="http://schemas.microsoft.com/office/2007/relationships/media" Target="../media/media11.m4a"/><Relationship Id="rId2" Type="http://schemas.openxmlformats.org/officeDocument/2006/relationships/audio" Target="../media/media11.m4a"/></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12.m4a"/><Relationship Id="rId2" Type="http://schemas.openxmlformats.org/officeDocument/2006/relationships/audio" Target="../media/media12.m4a"/></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6.png"/><Relationship Id="rId5" Type="http://schemas.openxmlformats.org/officeDocument/2006/relationships/image" Target="../media/image2.png"/><Relationship Id="rId1" Type="http://schemas.microsoft.com/office/2007/relationships/media" Target="../media/media13.m4a"/><Relationship Id="rId2" Type="http://schemas.openxmlformats.org/officeDocument/2006/relationships/audio" Target="../media/media13.m4a"/></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14.m4a"/><Relationship Id="rId2" Type="http://schemas.openxmlformats.org/officeDocument/2006/relationships/audio" Target="../media/media14.m4a"/></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7.png"/><Relationship Id="rId5" Type="http://schemas.openxmlformats.org/officeDocument/2006/relationships/image" Target="../media/image2.png"/><Relationship Id="rId1" Type="http://schemas.microsoft.com/office/2007/relationships/media" Target="../media/media15.m4a"/><Relationship Id="rId2" Type="http://schemas.openxmlformats.org/officeDocument/2006/relationships/audio" Target="../media/media15.m4a"/></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8.png"/><Relationship Id="rId5" Type="http://schemas.openxmlformats.org/officeDocument/2006/relationships/image" Target="../media/image2.png"/><Relationship Id="rId1" Type="http://schemas.microsoft.com/office/2007/relationships/media" Target="../media/media16.m4a"/><Relationship Id="rId2" Type="http://schemas.openxmlformats.org/officeDocument/2006/relationships/audio" Target="../media/media16.m4a"/></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17.m4a"/><Relationship Id="rId2" Type="http://schemas.openxmlformats.org/officeDocument/2006/relationships/audio" Target="../media/media17.m4a"/></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18.m4a"/><Relationship Id="rId2" Type="http://schemas.openxmlformats.org/officeDocument/2006/relationships/audio" Target="../media/media18.m4a"/></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19.m4a"/><Relationship Id="rId2" Type="http://schemas.openxmlformats.org/officeDocument/2006/relationships/audio" Target="../media/media19.m4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2.m4a"/><Relationship Id="rId2" Type="http://schemas.openxmlformats.org/officeDocument/2006/relationships/audio" Target="../media/media2.m4a"/></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20.m4a"/><Relationship Id="rId2" Type="http://schemas.openxmlformats.org/officeDocument/2006/relationships/audio" Target="../media/media20.m4a"/></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2.png"/><Relationship Id="rId1" Type="http://schemas.microsoft.com/office/2007/relationships/media" Target="../media/media21.m4a"/><Relationship Id="rId2" Type="http://schemas.openxmlformats.org/officeDocument/2006/relationships/audio" Target="../media/media21.m4a"/></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22.m4a"/><Relationship Id="rId2" Type="http://schemas.openxmlformats.org/officeDocument/2006/relationships/audio" Target="../media/media22.m4a"/></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23.m4a"/><Relationship Id="rId2" Type="http://schemas.openxmlformats.org/officeDocument/2006/relationships/audio" Target="../media/media23.m4a"/></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24.m4a"/><Relationship Id="rId2" Type="http://schemas.openxmlformats.org/officeDocument/2006/relationships/audio" Target="../media/media24.m4a"/></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25.m4a"/><Relationship Id="rId2" Type="http://schemas.openxmlformats.org/officeDocument/2006/relationships/audio" Target="../media/media25.m4a"/></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3.m4a"/><Relationship Id="rId2" Type="http://schemas.openxmlformats.org/officeDocument/2006/relationships/audio" Target="../media/media3.m4a"/></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4.m4a"/><Relationship Id="rId2" Type="http://schemas.openxmlformats.org/officeDocument/2006/relationships/audio" Target="../media/media4.m4a"/></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3.png"/><Relationship Id="rId5" Type="http://schemas.openxmlformats.org/officeDocument/2006/relationships/image" Target="../media/image2.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6.m4a"/><Relationship Id="rId2" Type="http://schemas.openxmlformats.org/officeDocument/2006/relationships/audio"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7.m4a"/><Relationship Id="rId2"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8.m4a"/><Relationship Id="rId2" Type="http://schemas.openxmlformats.org/officeDocument/2006/relationships/audio" Target="../media/media8.m4a"/></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9.m4a"/><Relationship Id="rId2" Type="http://schemas.openxmlformats.org/officeDocument/2006/relationships/audio"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24-3月-20"/>
          <p:cNvSpPr txBox="1"/>
          <p:nvPr/>
        </p:nvSpPr>
        <p:spPr>
          <a:xfrm>
            <a:off x="502919" y="6385242"/>
            <a:ext cx="2042162" cy="3073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sz="1200">
                <a:solidFill>
                  <a:srgbClr val="898989"/>
                </a:solidFill>
              </a:defRPr>
            </a:pPr>
            <a:r>
              <a:t>24-3</a:t>
            </a:r>
            <a:r>
              <a:rPr>
                <a:latin typeface="宋体"/>
                <a:ea typeface="宋体"/>
                <a:cs typeface="宋体"/>
                <a:sym typeface="宋体"/>
              </a:rPr>
              <a:t>月</a:t>
            </a:r>
            <a:r>
              <a:t>-20</a:t>
            </a:r>
          </a:p>
        </p:txBody>
      </p:sp>
      <p:sp>
        <p:nvSpPr>
          <p:cNvPr id="23" name="Design patterns"/>
          <p:cNvSpPr txBox="1">
            <a:spLocks noGrp="1"/>
          </p:cNvSpPr>
          <p:nvPr>
            <p:ph type="title" idx="4294967295"/>
          </p:nvPr>
        </p:nvSpPr>
        <p:spPr>
          <a:xfrm>
            <a:off x="457200" y="274637"/>
            <a:ext cx="7292975" cy="1143001"/>
          </a:xfrm>
          <a:prstGeom prst="rect">
            <a:avLst/>
          </a:prstGeom>
        </p:spPr>
        <p:txBody>
          <a:bodyPr>
            <a:normAutofit/>
          </a:bodyPr>
          <a:lstStyle/>
          <a:p>
            <a:r>
              <a:t>Design patterns</a:t>
            </a:r>
          </a:p>
        </p:txBody>
      </p:sp>
      <p:sp>
        <p:nvSpPr>
          <p:cNvPr id="24" name="What Is A Pattern?…"/>
          <p:cNvSpPr txBox="1">
            <a:spLocks noGrp="1"/>
          </p:cNvSpPr>
          <p:nvPr>
            <p:ph type="body" idx="4294967295"/>
          </p:nvPr>
        </p:nvSpPr>
        <p:spPr>
          <a:xfrm>
            <a:off x="457200" y="1600200"/>
            <a:ext cx="8229600" cy="4525963"/>
          </a:xfrm>
          <a:prstGeom prst="rect">
            <a:avLst/>
          </a:prstGeom>
        </p:spPr>
        <p:txBody>
          <a:bodyPr>
            <a:normAutofit/>
          </a:bodyPr>
          <a:lstStyle/>
          <a:p>
            <a:pPr>
              <a:lnSpc>
                <a:spcPct val="90000"/>
              </a:lnSpc>
              <a:spcBef>
                <a:spcPts val="600"/>
              </a:spcBef>
              <a:buFontTx/>
              <a:buChar char="◇"/>
              <a:defRPr sz="2400">
                <a:latin typeface="Arial"/>
                <a:ea typeface="Arial"/>
                <a:cs typeface="Arial"/>
                <a:sym typeface="Arial"/>
              </a:defRPr>
            </a:pPr>
            <a:r>
              <a:rPr dirty="0"/>
              <a:t>What Is A Pattern?</a:t>
            </a:r>
            <a:endParaRPr dirty="0">
              <a:solidFill>
                <a:srgbClr val="46424D"/>
              </a:solidFill>
            </a:endParaRPr>
          </a:p>
          <a:p>
            <a:pPr marL="742950" lvl="1" indent="-285750">
              <a:lnSpc>
                <a:spcPct val="90000"/>
              </a:lnSpc>
              <a:spcBef>
                <a:spcPts val="300"/>
              </a:spcBef>
              <a:buSzPct val="100000"/>
              <a:buFontTx/>
              <a:buChar char="▪"/>
              <a:defRPr sz="2400">
                <a:solidFill>
                  <a:srgbClr val="46424D"/>
                </a:solidFill>
                <a:latin typeface="Arial"/>
                <a:ea typeface="Arial"/>
                <a:cs typeface="Arial"/>
                <a:sym typeface="Arial"/>
              </a:defRPr>
            </a:pPr>
            <a:r>
              <a:rPr dirty="0"/>
              <a:t>Current use comes from the work of the architect Christopher Alexander</a:t>
            </a:r>
          </a:p>
          <a:p>
            <a:pPr marL="742950" lvl="1" indent="-285750">
              <a:lnSpc>
                <a:spcPct val="90000"/>
              </a:lnSpc>
              <a:spcBef>
                <a:spcPts val="300"/>
              </a:spcBef>
              <a:buSzPct val="100000"/>
              <a:buFontTx/>
              <a:buChar char="▪"/>
              <a:defRPr sz="2400">
                <a:solidFill>
                  <a:srgbClr val="46424D"/>
                </a:solidFill>
                <a:latin typeface="Arial"/>
                <a:ea typeface="Arial"/>
                <a:cs typeface="Arial"/>
                <a:sym typeface="Arial"/>
              </a:defRPr>
            </a:pPr>
            <a:r>
              <a:rPr dirty="0"/>
              <a:t>Alexander studied ways to improve the process of designing buildings and urban areas</a:t>
            </a:r>
          </a:p>
          <a:p>
            <a:pPr marL="742950" lvl="1" indent="-285750">
              <a:lnSpc>
                <a:spcPct val="90000"/>
              </a:lnSpc>
              <a:spcBef>
                <a:spcPts val="300"/>
              </a:spcBef>
              <a:buSzPct val="100000"/>
              <a:buFontTx/>
              <a:buChar char="▪"/>
              <a:defRPr sz="2400">
                <a:solidFill>
                  <a:srgbClr val="46424D"/>
                </a:solidFill>
                <a:latin typeface="Arial"/>
                <a:ea typeface="Arial"/>
                <a:cs typeface="Arial"/>
                <a:sym typeface="Arial"/>
              </a:defRPr>
            </a:pPr>
            <a:r>
              <a:rPr dirty="0"/>
              <a:t>“Each pattern is a three-part rule, which expresses </a:t>
            </a:r>
            <a:r>
              <a:rPr dirty="0">
                <a:solidFill>
                  <a:srgbClr val="FF3300"/>
                </a:solidFill>
              </a:rPr>
              <a:t>a relation</a:t>
            </a:r>
            <a:r>
              <a:rPr dirty="0"/>
              <a:t> between a certain context, </a:t>
            </a:r>
            <a:r>
              <a:rPr dirty="0">
                <a:solidFill>
                  <a:srgbClr val="FF3300"/>
                </a:solidFill>
              </a:rPr>
              <a:t>a problem</a:t>
            </a:r>
            <a:r>
              <a:rPr dirty="0"/>
              <a:t> and </a:t>
            </a:r>
            <a:r>
              <a:rPr dirty="0">
                <a:solidFill>
                  <a:srgbClr val="FF3300"/>
                </a:solidFill>
              </a:rPr>
              <a:t>a solution</a:t>
            </a:r>
            <a:r>
              <a:rPr dirty="0"/>
              <a:t>.”</a:t>
            </a:r>
          </a:p>
          <a:p>
            <a:pPr marL="742950" lvl="1" indent="-285750">
              <a:lnSpc>
                <a:spcPct val="90000"/>
              </a:lnSpc>
              <a:spcBef>
                <a:spcPts val="300"/>
              </a:spcBef>
              <a:buSzPct val="100000"/>
              <a:buFontTx/>
              <a:buChar char="▪"/>
              <a:defRPr sz="2400">
                <a:solidFill>
                  <a:srgbClr val="46424D"/>
                </a:solidFill>
                <a:latin typeface="Arial"/>
                <a:ea typeface="Arial"/>
                <a:cs typeface="Arial"/>
                <a:sym typeface="Arial"/>
              </a:defRPr>
            </a:pPr>
            <a:r>
              <a:rPr dirty="0"/>
              <a:t>Hence, the common definition of a pattern: “</a:t>
            </a:r>
            <a:r>
              <a:rPr dirty="0">
                <a:solidFill>
                  <a:srgbClr val="FF3300"/>
                </a:solidFill>
              </a:rPr>
              <a:t>A solution to a problem in a context.”</a:t>
            </a:r>
          </a:p>
          <a:p>
            <a:pPr marL="742950" lvl="1" indent="-285750">
              <a:lnSpc>
                <a:spcPct val="90000"/>
              </a:lnSpc>
              <a:spcBef>
                <a:spcPts val="300"/>
              </a:spcBef>
              <a:buSzPct val="100000"/>
              <a:buFontTx/>
              <a:buChar char="▪"/>
              <a:defRPr sz="2400">
                <a:solidFill>
                  <a:srgbClr val="46424D"/>
                </a:solidFill>
                <a:latin typeface="Arial"/>
                <a:ea typeface="Arial"/>
                <a:cs typeface="Arial"/>
                <a:sym typeface="Arial"/>
              </a:defRPr>
            </a:pPr>
            <a:r>
              <a:rPr dirty="0"/>
              <a:t>Patterns can be applied to many different areas of human endeavor, including software development</a:t>
            </a:r>
          </a:p>
        </p:txBody>
      </p:sp>
      <p:pic>
        <p:nvPicPr>
          <p:cNvPr id="25"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6459643" y="5654319"/>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Multiple displays using the Observer pattern"/>
          <p:cNvSpPr txBox="1">
            <a:spLocks noGrp="1"/>
          </p:cNvSpPr>
          <p:nvPr>
            <p:ph type="title" idx="4294967295"/>
          </p:nvPr>
        </p:nvSpPr>
        <p:spPr>
          <a:xfrm>
            <a:off x="457200" y="274637"/>
            <a:ext cx="7292975" cy="1143001"/>
          </a:xfrm>
          <a:prstGeom prst="rect">
            <a:avLst/>
          </a:prstGeom>
        </p:spPr>
        <p:txBody>
          <a:bodyPr>
            <a:normAutofit/>
          </a:bodyPr>
          <a:lstStyle/>
          <a:p>
            <a:r>
              <a:t>Multiple displays using the Observer pattern </a:t>
            </a:r>
          </a:p>
        </p:txBody>
      </p:sp>
      <p:sp>
        <p:nvSpPr>
          <p:cNvPr id="75"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10</a:t>
            </a:fld>
            <a:endParaRPr/>
          </a:p>
        </p:txBody>
      </p:sp>
      <p:sp>
        <p:nvSpPr>
          <p:cNvPr id="76" name="Chapter 7 Design and implementatio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7 Design and implementation</a:t>
            </a:r>
          </a:p>
        </p:txBody>
      </p:sp>
      <p:pic>
        <p:nvPicPr>
          <p:cNvPr id="77" name="7.11 MultipleDisplays.eps" descr="7.11 MultipleDisplays.eps"/>
          <p:cNvPicPr>
            <a:picLocks noChangeAspect="1"/>
          </p:cNvPicPr>
          <p:nvPr/>
        </p:nvPicPr>
        <p:blipFill>
          <a:blip r:embed="rId4">
            <a:extLst/>
          </a:blip>
          <a:stretch>
            <a:fillRect/>
          </a:stretch>
        </p:blipFill>
        <p:spPr>
          <a:xfrm>
            <a:off x="1968957" y="2149475"/>
            <a:ext cx="5214024" cy="3309938"/>
          </a:xfrm>
          <a:prstGeom prst="rect">
            <a:avLst/>
          </a:prstGeom>
          <a:ln w="12700">
            <a:miter lim="400000"/>
          </a:ln>
        </p:spPr>
      </p:pic>
      <p:pic>
        <p:nvPicPr>
          <p:cNvPr id="78"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6086332" y="5173663"/>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7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A UML model of the Observer pattern"/>
          <p:cNvSpPr txBox="1">
            <a:spLocks noGrp="1"/>
          </p:cNvSpPr>
          <p:nvPr>
            <p:ph type="title" idx="4294967295"/>
          </p:nvPr>
        </p:nvSpPr>
        <p:spPr>
          <a:xfrm>
            <a:off x="457200" y="274637"/>
            <a:ext cx="7292975" cy="1143001"/>
          </a:xfrm>
          <a:prstGeom prst="rect">
            <a:avLst/>
          </a:prstGeom>
        </p:spPr>
        <p:txBody>
          <a:bodyPr>
            <a:normAutofit/>
          </a:bodyPr>
          <a:lstStyle/>
          <a:p>
            <a:r>
              <a:t>A UML model of the Observer pattern </a:t>
            </a:r>
          </a:p>
        </p:txBody>
      </p:sp>
      <p:sp>
        <p:nvSpPr>
          <p:cNvPr id="81"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11</a:t>
            </a:fld>
            <a:endParaRPr/>
          </a:p>
        </p:txBody>
      </p:sp>
      <p:sp>
        <p:nvSpPr>
          <p:cNvPr id="82" name="Chapter 7 Design and implementatio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7 Design and implementation</a:t>
            </a:r>
          </a:p>
        </p:txBody>
      </p:sp>
      <p:pic>
        <p:nvPicPr>
          <p:cNvPr id="83" name="7.12 ObserverPatternUML.eps" descr="7.12 ObserverPatternUML.eps"/>
          <p:cNvPicPr>
            <a:picLocks noChangeAspect="1"/>
          </p:cNvPicPr>
          <p:nvPr/>
        </p:nvPicPr>
        <p:blipFill>
          <a:blip r:embed="rId4">
            <a:extLst/>
          </a:blip>
          <a:stretch>
            <a:fillRect/>
          </a:stretch>
        </p:blipFill>
        <p:spPr>
          <a:xfrm>
            <a:off x="457200" y="2230170"/>
            <a:ext cx="8229600" cy="3266022"/>
          </a:xfrm>
          <a:prstGeom prst="rect">
            <a:avLst/>
          </a:prstGeom>
          <a:ln w="12700">
            <a:miter lim="400000"/>
          </a:ln>
        </p:spPr>
      </p:pic>
      <p:pic>
        <p:nvPicPr>
          <p:cNvPr id="84"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7178675" y="3233625"/>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8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24-3月-20"/>
          <p:cNvSpPr txBox="1"/>
          <p:nvPr/>
        </p:nvSpPr>
        <p:spPr>
          <a:xfrm>
            <a:off x="502919" y="6385242"/>
            <a:ext cx="2042162" cy="3073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sz="1200">
                <a:solidFill>
                  <a:srgbClr val="898989"/>
                </a:solidFill>
              </a:defRPr>
            </a:pPr>
            <a:r>
              <a:t>24-3</a:t>
            </a:r>
            <a:r>
              <a:rPr>
                <a:latin typeface="宋体"/>
                <a:ea typeface="宋体"/>
                <a:cs typeface="宋体"/>
                <a:sym typeface="宋体"/>
              </a:rPr>
              <a:t>月</a:t>
            </a:r>
            <a:r>
              <a:t>-20</a:t>
            </a:r>
          </a:p>
        </p:txBody>
      </p:sp>
      <p:sp>
        <p:nvSpPr>
          <p:cNvPr id="87" name="The Composite Pattern"/>
          <p:cNvSpPr txBox="1">
            <a:spLocks noGrp="1"/>
          </p:cNvSpPr>
          <p:nvPr>
            <p:ph type="title" idx="4294967295"/>
          </p:nvPr>
        </p:nvSpPr>
        <p:spPr>
          <a:xfrm>
            <a:off x="457200" y="274637"/>
            <a:ext cx="7292975" cy="1143001"/>
          </a:xfrm>
          <a:prstGeom prst="rect">
            <a:avLst/>
          </a:prstGeom>
        </p:spPr>
        <p:txBody>
          <a:bodyPr>
            <a:normAutofit/>
          </a:bodyPr>
          <a:lstStyle>
            <a:lvl1pPr>
              <a:defRPr b="0">
                <a:solidFill>
                  <a:srgbClr val="000000"/>
                </a:solidFill>
              </a:defRPr>
            </a:lvl1pPr>
          </a:lstStyle>
          <a:p>
            <a:r>
              <a:t>The Composite Pattern</a:t>
            </a:r>
          </a:p>
        </p:txBody>
      </p:sp>
      <p:sp>
        <p:nvSpPr>
          <p:cNvPr id="88" name="Intent…"/>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a:solidFill>
                  <a:srgbClr val="46424D"/>
                </a:solidFill>
                <a:latin typeface="Arial"/>
                <a:ea typeface="Arial"/>
                <a:cs typeface="Arial"/>
                <a:sym typeface="Arial"/>
              </a:defRPr>
            </a:pPr>
            <a:r>
              <a:t>Intent</a:t>
            </a:r>
          </a:p>
          <a:p>
            <a:pPr marL="742950" lvl="1" indent="-285750">
              <a:spcBef>
                <a:spcPts val="300"/>
              </a:spcBef>
              <a:buSzPct val="100000"/>
              <a:buFontTx/>
              <a:buChar char="▪"/>
              <a:defRPr sz="2000">
                <a:solidFill>
                  <a:srgbClr val="46424D"/>
                </a:solidFill>
                <a:latin typeface="Arial"/>
                <a:ea typeface="Arial"/>
                <a:cs typeface="Arial"/>
                <a:sym typeface="Arial"/>
              </a:defRPr>
            </a:pPr>
            <a:r>
              <a:t>Compose objects into tree structures to </a:t>
            </a:r>
            <a:r>
              <a:rPr>
                <a:solidFill>
                  <a:srgbClr val="ED302B"/>
                </a:solidFill>
              </a:rPr>
              <a:t>represent part-whole hierarchies.</a:t>
            </a:r>
          </a:p>
          <a:p>
            <a:pPr marL="742950" lvl="1" indent="-285750">
              <a:spcBef>
                <a:spcPts val="300"/>
              </a:spcBef>
              <a:buSzPct val="100000"/>
              <a:buFontTx/>
              <a:buChar char="▪"/>
              <a:defRPr sz="2000">
                <a:solidFill>
                  <a:srgbClr val="46424D"/>
                </a:solidFill>
                <a:latin typeface="Arial"/>
                <a:ea typeface="Arial"/>
                <a:cs typeface="Arial"/>
                <a:sym typeface="Arial"/>
              </a:defRPr>
            </a:pPr>
            <a:r>
              <a:t>Composite lets clients treat individual objects and compositions of objects uniformly. </a:t>
            </a:r>
          </a:p>
          <a:p>
            <a:pPr marL="742950" lvl="1" indent="-285750">
              <a:spcBef>
                <a:spcPts val="300"/>
              </a:spcBef>
              <a:buSzPct val="100000"/>
              <a:buFontTx/>
              <a:buChar char="▪"/>
              <a:defRPr sz="2000">
                <a:solidFill>
                  <a:srgbClr val="46424D"/>
                </a:solidFill>
                <a:latin typeface="Arial"/>
                <a:ea typeface="Arial"/>
                <a:cs typeface="Arial"/>
                <a:sym typeface="Arial"/>
              </a:defRPr>
            </a:pPr>
            <a:r>
              <a:t>This is called </a:t>
            </a:r>
            <a:r>
              <a:rPr i="1"/>
              <a:t>recursive composition</a:t>
            </a:r>
            <a:r>
              <a:t>.</a:t>
            </a:r>
          </a:p>
          <a:p>
            <a:pPr>
              <a:spcBef>
                <a:spcPts val="600"/>
              </a:spcBef>
              <a:buSzTx/>
              <a:buNone/>
              <a:defRPr sz="2400">
                <a:solidFill>
                  <a:srgbClr val="46424D"/>
                </a:solidFill>
                <a:latin typeface="Monotype Sorts"/>
                <a:ea typeface="Monotype Sorts"/>
                <a:cs typeface="Monotype Sorts"/>
                <a:sym typeface="Monotype Sorts"/>
              </a:defRPr>
            </a:pPr>
            <a:r>
              <a:t> </a:t>
            </a:r>
          </a:p>
        </p:txBody>
      </p:sp>
      <p:pic>
        <p:nvPicPr>
          <p:cNvPr id="89"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730760" y="4137238"/>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8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24-3月-20"/>
          <p:cNvSpPr txBox="1"/>
          <p:nvPr/>
        </p:nvSpPr>
        <p:spPr>
          <a:xfrm>
            <a:off x="502919" y="6385242"/>
            <a:ext cx="2042162" cy="3073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sz="1200">
                <a:solidFill>
                  <a:srgbClr val="898989"/>
                </a:solidFill>
              </a:defRPr>
            </a:pPr>
            <a:r>
              <a:t>24-3</a:t>
            </a:r>
            <a:r>
              <a:rPr>
                <a:latin typeface="宋体"/>
                <a:ea typeface="宋体"/>
                <a:cs typeface="宋体"/>
                <a:sym typeface="宋体"/>
              </a:rPr>
              <a:t>月</a:t>
            </a:r>
            <a:r>
              <a:t>-20</a:t>
            </a:r>
          </a:p>
        </p:txBody>
      </p:sp>
      <p:sp>
        <p:nvSpPr>
          <p:cNvPr id="92" name="Motivation"/>
          <p:cNvSpPr txBox="1">
            <a:spLocks noGrp="1"/>
          </p:cNvSpPr>
          <p:nvPr>
            <p:ph type="title" idx="4294967295"/>
          </p:nvPr>
        </p:nvSpPr>
        <p:spPr>
          <a:xfrm>
            <a:off x="457200" y="274637"/>
            <a:ext cx="7292975" cy="1143001"/>
          </a:xfrm>
          <a:prstGeom prst="rect">
            <a:avLst/>
          </a:prstGeom>
        </p:spPr>
        <p:txBody>
          <a:bodyPr>
            <a:normAutofit/>
          </a:bodyPr>
          <a:lstStyle/>
          <a:p>
            <a:r>
              <a:t>Motivation</a:t>
            </a:r>
          </a:p>
        </p:txBody>
      </p:sp>
      <p:sp>
        <p:nvSpPr>
          <p:cNvPr id="93" name="正文"/>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a:solidFill>
                  <a:srgbClr val="46424D"/>
                </a:solidFill>
                <a:latin typeface="Arial"/>
                <a:ea typeface="Arial"/>
                <a:cs typeface="Arial"/>
                <a:sym typeface="Arial"/>
              </a:defRPr>
            </a:pPr>
            <a:endParaRPr dirty="0"/>
          </a:p>
        </p:txBody>
      </p:sp>
      <p:pic>
        <p:nvPicPr>
          <p:cNvPr id="94" name="image.png" descr="image.png"/>
          <p:cNvPicPr>
            <a:picLocks noChangeAspect="1"/>
          </p:cNvPicPr>
          <p:nvPr/>
        </p:nvPicPr>
        <p:blipFill>
          <a:blip r:embed="rId4">
            <a:extLst/>
          </a:blip>
          <a:stretch>
            <a:fillRect/>
          </a:stretch>
        </p:blipFill>
        <p:spPr>
          <a:xfrm>
            <a:off x="344487" y="1417638"/>
            <a:ext cx="8686801" cy="3324226"/>
          </a:xfrm>
          <a:prstGeom prst="rect">
            <a:avLst/>
          </a:prstGeom>
          <a:ln w="12700">
            <a:miter lim="400000"/>
          </a:ln>
        </p:spPr>
      </p:pic>
      <p:pic>
        <p:nvPicPr>
          <p:cNvPr id="95"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2129529" y="4723366"/>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9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24-3月-20"/>
          <p:cNvSpPr txBox="1"/>
          <p:nvPr/>
        </p:nvSpPr>
        <p:spPr>
          <a:xfrm>
            <a:off x="502919" y="6385242"/>
            <a:ext cx="2042162" cy="3073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sz="1200">
                <a:solidFill>
                  <a:srgbClr val="898989"/>
                </a:solidFill>
              </a:defRPr>
            </a:pPr>
            <a:r>
              <a:t>24-3</a:t>
            </a:r>
            <a:r>
              <a:rPr>
                <a:latin typeface="宋体"/>
                <a:ea typeface="宋体"/>
                <a:cs typeface="宋体"/>
                <a:sym typeface="宋体"/>
              </a:rPr>
              <a:t>月</a:t>
            </a:r>
            <a:r>
              <a:t>-20</a:t>
            </a:r>
          </a:p>
        </p:txBody>
      </p:sp>
      <p:sp>
        <p:nvSpPr>
          <p:cNvPr id="98" name="Applicability"/>
          <p:cNvSpPr txBox="1">
            <a:spLocks noGrp="1"/>
          </p:cNvSpPr>
          <p:nvPr>
            <p:ph type="title" idx="4294967295"/>
          </p:nvPr>
        </p:nvSpPr>
        <p:spPr>
          <a:xfrm>
            <a:off x="457200" y="274637"/>
            <a:ext cx="7292975" cy="1143001"/>
          </a:xfrm>
          <a:prstGeom prst="rect">
            <a:avLst/>
          </a:prstGeom>
        </p:spPr>
        <p:txBody>
          <a:bodyPr>
            <a:normAutofit/>
          </a:bodyPr>
          <a:lstStyle/>
          <a:p>
            <a:r>
              <a:t>Applicability</a:t>
            </a:r>
          </a:p>
        </p:txBody>
      </p:sp>
      <p:sp>
        <p:nvSpPr>
          <p:cNvPr id="99" name="Use the Composite pattern when…"/>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a:solidFill>
                  <a:srgbClr val="46424D"/>
                </a:solidFill>
                <a:latin typeface="Arial"/>
                <a:ea typeface="Arial"/>
                <a:cs typeface="Arial"/>
                <a:sym typeface="Arial"/>
              </a:defRPr>
            </a:pPr>
            <a:r>
              <a:t>Use the Composite pattern when</a:t>
            </a:r>
          </a:p>
          <a:p>
            <a:pPr marL="742950" lvl="1" indent="-285750">
              <a:spcBef>
                <a:spcPts val="300"/>
              </a:spcBef>
              <a:buSzPct val="100000"/>
              <a:buFontTx/>
              <a:buChar char="▪"/>
              <a:defRPr sz="2000">
                <a:solidFill>
                  <a:srgbClr val="46424D"/>
                </a:solidFill>
                <a:latin typeface="Arial"/>
                <a:ea typeface="Arial"/>
                <a:cs typeface="Arial"/>
                <a:sym typeface="Arial"/>
              </a:defRPr>
            </a:pPr>
            <a:r>
              <a:t>You want to represent part-whole hierarchies of objects </a:t>
            </a:r>
          </a:p>
          <a:p>
            <a:pPr marL="742950" lvl="1" indent="-285750">
              <a:spcBef>
                <a:spcPts val="300"/>
              </a:spcBef>
              <a:buSzPct val="100000"/>
              <a:buFontTx/>
              <a:buChar char="▪"/>
              <a:defRPr sz="2000">
                <a:solidFill>
                  <a:srgbClr val="46424D"/>
                </a:solidFill>
                <a:latin typeface="Monotype Sorts"/>
                <a:ea typeface="Monotype Sorts"/>
                <a:cs typeface="Monotype Sorts"/>
                <a:sym typeface="Monotype Sorts"/>
              </a:defRPr>
            </a:pPr>
            <a:r>
              <a:t> </a:t>
            </a:r>
            <a:r>
              <a:rPr>
                <a:latin typeface="Arial"/>
                <a:ea typeface="Arial"/>
                <a:cs typeface="Arial"/>
                <a:sym typeface="Arial"/>
              </a:rPr>
              <a:t>You want clients to be able to </a:t>
            </a:r>
            <a:r>
              <a:rPr>
                <a:solidFill>
                  <a:srgbClr val="FF3300"/>
                </a:solidFill>
                <a:latin typeface="Arial"/>
                <a:ea typeface="Arial"/>
                <a:cs typeface="Arial"/>
                <a:sym typeface="Arial"/>
              </a:rPr>
              <a:t>ignore the difference between compositions of objects and individual objects. </a:t>
            </a:r>
          </a:p>
          <a:p>
            <a:pPr marL="742950" lvl="1" indent="-285750">
              <a:spcBef>
                <a:spcPts val="300"/>
              </a:spcBef>
              <a:buSzPct val="100000"/>
              <a:buFontTx/>
              <a:buChar char="▪"/>
              <a:defRPr sz="2000">
                <a:solidFill>
                  <a:srgbClr val="46424D"/>
                </a:solidFill>
                <a:latin typeface="Arial"/>
                <a:ea typeface="Arial"/>
                <a:cs typeface="Arial"/>
                <a:sym typeface="Arial"/>
              </a:defRPr>
            </a:pPr>
            <a:r>
              <a:t>Clients will treat all objects in the composite structure uniformly.</a:t>
            </a:r>
          </a:p>
        </p:txBody>
      </p:sp>
      <p:pic>
        <p:nvPicPr>
          <p:cNvPr id="100"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425452" y="371475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00"/>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24-3月-20"/>
          <p:cNvSpPr txBox="1"/>
          <p:nvPr/>
        </p:nvSpPr>
        <p:spPr>
          <a:xfrm>
            <a:off x="502919" y="6385242"/>
            <a:ext cx="2042162" cy="3073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sz="1200">
                <a:solidFill>
                  <a:srgbClr val="898989"/>
                </a:solidFill>
              </a:defRPr>
            </a:pPr>
            <a:r>
              <a:t>24-3</a:t>
            </a:r>
            <a:r>
              <a:rPr>
                <a:latin typeface="宋体"/>
                <a:ea typeface="宋体"/>
                <a:cs typeface="宋体"/>
                <a:sym typeface="宋体"/>
              </a:rPr>
              <a:t>月</a:t>
            </a:r>
            <a:r>
              <a:t>-20</a:t>
            </a:r>
          </a:p>
        </p:txBody>
      </p:sp>
      <p:sp>
        <p:nvSpPr>
          <p:cNvPr id="103" name="Structure"/>
          <p:cNvSpPr txBox="1">
            <a:spLocks noGrp="1"/>
          </p:cNvSpPr>
          <p:nvPr>
            <p:ph type="title" idx="4294967295"/>
          </p:nvPr>
        </p:nvSpPr>
        <p:spPr>
          <a:xfrm>
            <a:off x="457200" y="274637"/>
            <a:ext cx="7292975" cy="1143001"/>
          </a:xfrm>
          <a:prstGeom prst="rect">
            <a:avLst/>
          </a:prstGeom>
        </p:spPr>
        <p:txBody>
          <a:bodyPr>
            <a:normAutofit/>
          </a:bodyPr>
          <a:lstStyle/>
          <a:p>
            <a:r>
              <a:t>Structure</a:t>
            </a:r>
          </a:p>
        </p:txBody>
      </p:sp>
      <p:pic>
        <p:nvPicPr>
          <p:cNvPr id="104" name="image.png" descr="image.png"/>
          <p:cNvPicPr>
            <a:picLocks noChangeAspect="1"/>
          </p:cNvPicPr>
          <p:nvPr/>
        </p:nvPicPr>
        <p:blipFill>
          <a:blip r:embed="rId4">
            <a:extLst/>
          </a:blip>
          <a:stretch>
            <a:fillRect/>
          </a:stretch>
        </p:blipFill>
        <p:spPr>
          <a:xfrm>
            <a:off x="538162" y="1952625"/>
            <a:ext cx="8067676" cy="2952750"/>
          </a:xfrm>
          <a:prstGeom prst="rect">
            <a:avLst/>
          </a:prstGeom>
          <a:ln w="12700">
            <a:miter lim="400000"/>
          </a:ln>
        </p:spPr>
      </p:pic>
      <p:pic>
        <p:nvPicPr>
          <p:cNvPr id="105"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5517228" y="5045742"/>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0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Eg."/>
          <p:cNvSpPr txBox="1">
            <a:spLocks noGrp="1"/>
          </p:cNvSpPr>
          <p:nvPr>
            <p:ph type="title" idx="4294967295"/>
          </p:nvPr>
        </p:nvSpPr>
        <p:spPr>
          <a:xfrm>
            <a:off x="457200" y="274637"/>
            <a:ext cx="7292975" cy="1143001"/>
          </a:xfrm>
          <a:prstGeom prst="rect">
            <a:avLst/>
          </a:prstGeom>
        </p:spPr>
        <p:txBody>
          <a:bodyPr>
            <a:normAutofit/>
          </a:bodyPr>
          <a:lstStyle/>
          <a:p>
            <a:r>
              <a:t>Eg.</a:t>
            </a:r>
          </a:p>
        </p:txBody>
      </p:sp>
      <p:sp>
        <p:nvSpPr>
          <p:cNvPr id="108" name="正文"/>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a:solidFill>
                  <a:srgbClr val="46424D"/>
                </a:solidFill>
                <a:latin typeface="Arial"/>
                <a:ea typeface="Arial"/>
                <a:cs typeface="Arial"/>
                <a:sym typeface="Arial"/>
              </a:defRPr>
            </a:pPr>
            <a:endParaRPr/>
          </a:p>
        </p:txBody>
      </p:sp>
      <p:sp>
        <p:nvSpPr>
          <p:cNvPr id="109" name="Chapter 7 Design and implementatio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7 Design and implementation</a:t>
            </a:r>
          </a:p>
        </p:txBody>
      </p:sp>
      <p:sp>
        <p:nvSpPr>
          <p:cNvPr id="110"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16</a:t>
            </a:fld>
            <a:endParaRPr/>
          </a:p>
        </p:txBody>
      </p:sp>
      <p:pic>
        <p:nvPicPr>
          <p:cNvPr id="111" name="image.png" descr="image.png"/>
          <p:cNvPicPr>
            <a:picLocks noChangeAspect="1"/>
          </p:cNvPicPr>
          <p:nvPr/>
        </p:nvPicPr>
        <p:blipFill>
          <a:blip r:embed="rId4">
            <a:extLst/>
          </a:blip>
          <a:stretch>
            <a:fillRect/>
          </a:stretch>
        </p:blipFill>
        <p:spPr>
          <a:xfrm>
            <a:off x="297931" y="1600200"/>
            <a:ext cx="7258050" cy="3552825"/>
          </a:xfrm>
          <a:prstGeom prst="rect">
            <a:avLst/>
          </a:prstGeom>
          <a:ln w="12700">
            <a:miter lim="400000"/>
          </a:ln>
        </p:spPr>
      </p:pic>
      <p:pic>
        <p:nvPicPr>
          <p:cNvPr id="112"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6984481" y="5153025"/>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1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Implementation issues"/>
          <p:cNvSpPr txBox="1">
            <a:spLocks noGrp="1"/>
          </p:cNvSpPr>
          <p:nvPr>
            <p:ph type="title" idx="4294967295"/>
          </p:nvPr>
        </p:nvSpPr>
        <p:spPr>
          <a:xfrm>
            <a:off x="457200" y="274637"/>
            <a:ext cx="7292975" cy="1143001"/>
          </a:xfrm>
          <a:prstGeom prst="rect">
            <a:avLst/>
          </a:prstGeom>
        </p:spPr>
        <p:txBody>
          <a:bodyPr>
            <a:normAutofit/>
          </a:bodyPr>
          <a:lstStyle/>
          <a:p>
            <a:r>
              <a:t>Implementation issues</a:t>
            </a:r>
          </a:p>
        </p:txBody>
      </p:sp>
      <p:sp>
        <p:nvSpPr>
          <p:cNvPr id="127" name="Focus here is not on programming, although this is obviously important, but on other implementation issues that are often not covered in programming texts:…"/>
          <p:cNvSpPr txBox="1">
            <a:spLocks noGrp="1"/>
          </p:cNvSpPr>
          <p:nvPr>
            <p:ph type="body" idx="4294967295"/>
          </p:nvPr>
        </p:nvSpPr>
        <p:spPr>
          <a:xfrm>
            <a:off x="457200" y="1600200"/>
            <a:ext cx="8229600" cy="4525963"/>
          </a:xfrm>
          <a:prstGeom prst="rect">
            <a:avLst/>
          </a:prstGeom>
        </p:spPr>
        <p:txBody>
          <a:bodyPr>
            <a:normAutofit lnSpcReduction="10000"/>
          </a:bodyPr>
          <a:lstStyle/>
          <a:p>
            <a:pPr>
              <a:spcBef>
                <a:spcPts val="600"/>
              </a:spcBef>
              <a:buFontTx/>
              <a:buChar char="◇"/>
              <a:defRPr sz="2400">
                <a:solidFill>
                  <a:srgbClr val="46424D"/>
                </a:solidFill>
                <a:latin typeface="Arial"/>
                <a:ea typeface="Arial"/>
                <a:cs typeface="Arial"/>
                <a:sym typeface="Arial"/>
              </a:defRPr>
            </a:pPr>
            <a:r>
              <a:t>Focus here is not on programming, although this is obviously important, but on other implementation issues that are often not covered in programming texts:</a:t>
            </a:r>
          </a:p>
          <a:p>
            <a:pPr marL="742950" lvl="1" indent="-285750">
              <a:spcBef>
                <a:spcPts val="300"/>
              </a:spcBef>
              <a:buSzPct val="100000"/>
              <a:buFontTx/>
              <a:buChar char="▪"/>
              <a:defRPr sz="2000">
                <a:solidFill>
                  <a:srgbClr val="FF0000"/>
                </a:solidFill>
                <a:latin typeface="Arial"/>
                <a:ea typeface="Arial"/>
                <a:cs typeface="Arial"/>
                <a:sym typeface="Arial"/>
              </a:defRPr>
            </a:pPr>
            <a:r>
              <a:t>Reuse </a:t>
            </a:r>
            <a:r>
              <a:rPr>
                <a:solidFill>
                  <a:srgbClr val="46424D"/>
                </a:solidFill>
              </a:rPr>
              <a:t>Most modern software is constructed by reusing existing components or systems. When you are developing software, you should make as much use as possible of existing code.</a:t>
            </a:r>
          </a:p>
          <a:p>
            <a:pPr marL="742950" lvl="1" indent="-285750">
              <a:spcBef>
                <a:spcPts val="300"/>
              </a:spcBef>
              <a:buSzPct val="100000"/>
              <a:buFontTx/>
              <a:buChar char="▪"/>
              <a:defRPr sz="2000">
                <a:solidFill>
                  <a:srgbClr val="FF0000"/>
                </a:solidFill>
                <a:latin typeface="Arial"/>
                <a:ea typeface="Arial"/>
                <a:cs typeface="Arial"/>
                <a:sym typeface="Arial"/>
              </a:defRPr>
            </a:pPr>
            <a:r>
              <a:t>Configuration management </a:t>
            </a:r>
            <a:r>
              <a:rPr>
                <a:solidFill>
                  <a:srgbClr val="46424D"/>
                </a:solidFill>
              </a:rPr>
              <a:t>During the development process, you have to keep track of the many different versions of each software component in a configuration management system.</a:t>
            </a:r>
          </a:p>
          <a:p>
            <a:pPr marL="742950" lvl="1" indent="-285750">
              <a:spcBef>
                <a:spcPts val="300"/>
              </a:spcBef>
              <a:buSzPct val="100000"/>
              <a:buFontTx/>
              <a:buChar char="▪"/>
              <a:defRPr sz="2000">
                <a:solidFill>
                  <a:srgbClr val="FF0000"/>
                </a:solidFill>
                <a:latin typeface="Arial"/>
                <a:ea typeface="Arial"/>
                <a:cs typeface="Arial"/>
                <a:sym typeface="Arial"/>
              </a:defRPr>
            </a:pPr>
            <a:r>
              <a:t>Host-target development </a:t>
            </a:r>
            <a:r>
              <a:rPr>
                <a:solidFill>
                  <a:srgbClr val="46424D"/>
                </a:solidFill>
              </a:rPr>
              <a:t>Production software does not usually execute on the same computer as the software development environment. Rather, you develop it on one computer (the host system) and execute it on a separate computer (the target system). </a:t>
            </a:r>
          </a:p>
        </p:txBody>
      </p:sp>
      <p:sp>
        <p:nvSpPr>
          <p:cNvPr id="128"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17</a:t>
            </a:fld>
            <a:endParaRPr/>
          </a:p>
        </p:txBody>
      </p:sp>
      <p:sp>
        <p:nvSpPr>
          <p:cNvPr id="129" name="Chapter 7 Design and implementatio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7 Design and implementation</a:t>
            </a:r>
          </a:p>
        </p:txBody>
      </p:sp>
      <p:pic>
        <p:nvPicPr>
          <p:cNvPr id="130"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036070" y="5456026"/>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3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30"/>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Reuse levels"/>
          <p:cNvSpPr txBox="1">
            <a:spLocks noGrp="1"/>
          </p:cNvSpPr>
          <p:nvPr>
            <p:ph type="title" idx="4294967295"/>
          </p:nvPr>
        </p:nvSpPr>
        <p:spPr>
          <a:xfrm>
            <a:off x="457200" y="274637"/>
            <a:ext cx="7292975" cy="1143001"/>
          </a:xfrm>
          <a:prstGeom prst="rect">
            <a:avLst/>
          </a:prstGeom>
        </p:spPr>
        <p:txBody>
          <a:bodyPr>
            <a:normAutofit/>
          </a:bodyPr>
          <a:lstStyle/>
          <a:p>
            <a:r>
              <a:t>Reuse levels</a:t>
            </a:r>
          </a:p>
        </p:txBody>
      </p:sp>
      <p:sp>
        <p:nvSpPr>
          <p:cNvPr id="133" name="The abstraction level…"/>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a:solidFill>
                  <a:srgbClr val="46424D"/>
                </a:solidFill>
                <a:latin typeface="Arial"/>
                <a:ea typeface="Arial"/>
                <a:cs typeface="Arial"/>
                <a:sym typeface="Arial"/>
              </a:defRPr>
            </a:pPr>
            <a:r>
              <a:t>The abstraction level </a:t>
            </a:r>
          </a:p>
          <a:p>
            <a:pPr marL="742950" lvl="1" indent="-285750">
              <a:spcBef>
                <a:spcPts val="300"/>
              </a:spcBef>
              <a:buSzPct val="100000"/>
              <a:buFontTx/>
              <a:buChar char="▪"/>
              <a:defRPr sz="2000">
                <a:solidFill>
                  <a:srgbClr val="46424D"/>
                </a:solidFill>
                <a:latin typeface="Arial"/>
                <a:ea typeface="Arial"/>
                <a:cs typeface="Arial"/>
                <a:sym typeface="Arial"/>
              </a:defRPr>
            </a:pPr>
            <a:r>
              <a:t>At this level, you don’t reuse software directly but use knowledge of successful abstractions in the design of your software. </a:t>
            </a:r>
          </a:p>
          <a:p>
            <a:pPr>
              <a:spcBef>
                <a:spcPts val="600"/>
              </a:spcBef>
              <a:buFontTx/>
              <a:buChar char="◇"/>
              <a:defRPr sz="2400">
                <a:solidFill>
                  <a:srgbClr val="46424D"/>
                </a:solidFill>
                <a:latin typeface="Arial"/>
                <a:ea typeface="Arial"/>
                <a:cs typeface="Arial"/>
                <a:sym typeface="Arial"/>
              </a:defRPr>
            </a:pPr>
            <a:r>
              <a:t>The object level </a:t>
            </a:r>
          </a:p>
          <a:p>
            <a:pPr marL="742950" lvl="1" indent="-285750">
              <a:spcBef>
                <a:spcPts val="300"/>
              </a:spcBef>
              <a:buSzPct val="100000"/>
              <a:buFontTx/>
              <a:buChar char="▪"/>
              <a:defRPr sz="2000">
                <a:solidFill>
                  <a:srgbClr val="46424D"/>
                </a:solidFill>
                <a:latin typeface="Arial"/>
                <a:ea typeface="Arial"/>
                <a:cs typeface="Arial"/>
                <a:sym typeface="Arial"/>
              </a:defRPr>
            </a:pPr>
            <a:r>
              <a:t>At this level, you directly reuse objects from a library rather than writing the code yourself. </a:t>
            </a:r>
          </a:p>
          <a:p>
            <a:pPr>
              <a:spcBef>
                <a:spcPts val="600"/>
              </a:spcBef>
              <a:buFontTx/>
              <a:buChar char="◇"/>
              <a:defRPr sz="2400">
                <a:solidFill>
                  <a:srgbClr val="46424D"/>
                </a:solidFill>
                <a:latin typeface="Arial"/>
                <a:ea typeface="Arial"/>
                <a:cs typeface="Arial"/>
                <a:sym typeface="Arial"/>
              </a:defRPr>
            </a:pPr>
            <a:r>
              <a:t>The component level </a:t>
            </a:r>
          </a:p>
          <a:p>
            <a:pPr marL="742950" lvl="1" indent="-285750">
              <a:spcBef>
                <a:spcPts val="300"/>
              </a:spcBef>
              <a:buSzPct val="100000"/>
              <a:buFontTx/>
              <a:buChar char="▪"/>
              <a:defRPr sz="2000">
                <a:solidFill>
                  <a:srgbClr val="46424D"/>
                </a:solidFill>
                <a:latin typeface="Arial"/>
                <a:ea typeface="Arial"/>
                <a:cs typeface="Arial"/>
                <a:sym typeface="Arial"/>
              </a:defRPr>
            </a:pPr>
            <a:r>
              <a:t>Components are collections of objects and object classes that you reuse in application systems. </a:t>
            </a:r>
          </a:p>
          <a:p>
            <a:pPr>
              <a:spcBef>
                <a:spcPts val="600"/>
              </a:spcBef>
              <a:buFontTx/>
              <a:buChar char="◇"/>
              <a:defRPr sz="2400">
                <a:solidFill>
                  <a:srgbClr val="46424D"/>
                </a:solidFill>
                <a:latin typeface="Arial"/>
                <a:ea typeface="Arial"/>
                <a:cs typeface="Arial"/>
                <a:sym typeface="Arial"/>
              </a:defRPr>
            </a:pPr>
            <a:r>
              <a:t>The system level </a:t>
            </a:r>
          </a:p>
          <a:p>
            <a:pPr marL="742950" lvl="1" indent="-285750">
              <a:spcBef>
                <a:spcPts val="300"/>
              </a:spcBef>
              <a:buSzPct val="100000"/>
              <a:buFontTx/>
              <a:buChar char="▪"/>
              <a:defRPr sz="2000">
                <a:solidFill>
                  <a:srgbClr val="46424D"/>
                </a:solidFill>
                <a:latin typeface="Arial"/>
                <a:ea typeface="Arial"/>
                <a:cs typeface="Arial"/>
                <a:sym typeface="Arial"/>
              </a:defRPr>
            </a:pPr>
            <a:r>
              <a:t>At this level, you reuse entire application systems. </a:t>
            </a:r>
          </a:p>
        </p:txBody>
      </p:sp>
      <p:sp>
        <p:nvSpPr>
          <p:cNvPr id="134"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18</a:t>
            </a:fld>
            <a:endParaRPr/>
          </a:p>
        </p:txBody>
      </p:sp>
      <p:sp>
        <p:nvSpPr>
          <p:cNvPr id="135" name="Chapter 7 Design and implementatio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7 Design and implementation</a:t>
            </a:r>
          </a:p>
        </p:txBody>
      </p:sp>
      <p:pic>
        <p:nvPicPr>
          <p:cNvPr id="136"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3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3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Configuration management"/>
          <p:cNvSpPr txBox="1">
            <a:spLocks noGrp="1"/>
          </p:cNvSpPr>
          <p:nvPr>
            <p:ph type="title" idx="4294967295"/>
          </p:nvPr>
        </p:nvSpPr>
        <p:spPr>
          <a:xfrm>
            <a:off x="457200" y="274637"/>
            <a:ext cx="7292975" cy="1143001"/>
          </a:xfrm>
          <a:prstGeom prst="rect">
            <a:avLst/>
          </a:prstGeom>
        </p:spPr>
        <p:txBody>
          <a:bodyPr>
            <a:normAutofit/>
          </a:bodyPr>
          <a:lstStyle/>
          <a:p>
            <a:r>
              <a:t>Configuration management</a:t>
            </a:r>
          </a:p>
        </p:txBody>
      </p:sp>
      <p:sp>
        <p:nvSpPr>
          <p:cNvPr id="139" name="Configuration management is the name given to the general process of managing a changing software system.…"/>
          <p:cNvSpPr txBox="1">
            <a:spLocks noGrp="1"/>
          </p:cNvSpPr>
          <p:nvPr>
            <p:ph type="body" idx="4294967295"/>
          </p:nvPr>
        </p:nvSpPr>
        <p:spPr>
          <a:xfrm>
            <a:off x="457200" y="1600200"/>
            <a:ext cx="8229600" cy="4525963"/>
          </a:xfrm>
          <a:prstGeom prst="rect">
            <a:avLst/>
          </a:prstGeom>
        </p:spPr>
        <p:txBody>
          <a:bodyPr>
            <a:normAutofit fontScale="92500"/>
          </a:bodyPr>
          <a:lstStyle/>
          <a:p>
            <a:pPr eaLnBrk="1" hangingPunct="1">
              <a:buFont typeface="Wingdings" charset="0"/>
              <a:buChar char="²"/>
            </a:pPr>
            <a:r>
              <a:rPr lang="en-US" altLang="zh-CN" sz="2400" dirty="0">
                <a:latin typeface="Arial" charset="0"/>
                <a:cs typeface="Arial" charset="0"/>
              </a:rPr>
              <a:t>Configuration management is the name given to the general process of </a:t>
            </a:r>
            <a:r>
              <a:rPr lang="en-US" altLang="zh-CN" sz="2400" dirty="0">
                <a:solidFill>
                  <a:srgbClr val="FF0000"/>
                </a:solidFill>
                <a:latin typeface="Arial" charset="0"/>
                <a:cs typeface="Arial" charset="0"/>
              </a:rPr>
              <a:t>managing a changing software system.</a:t>
            </a:r>
            <a:r>
              <a:rPr lang="en-US" altLang="zh-CN" sz="2400" dirty="0">
                <a:latin typeface="Arial" charset="0"/>
                <a:cs typeface="Arial" charset="0"/>
              </a:rPr>
              <a:t> </a:t>
            </a:r>
          </a:p>
          <a:p>
            <a:pPr eaLnBrk="1" hangingPunct="1">
              <a:buFont typeface="Wingdings" charset="0"/>
              <a:buChar char="²"/>
            </a:pPr>
            <a:r>
              <a:rPr lang="en-US" altLang="zh-CN" sz="2400" dirty="0">
                <a:solidFill>
                  <a:srgbClr val="FF0000"/>
                </a:solidFill>
                <a:latin typeface="Arial" charset="0"/>
                <a:cs typeface="Arial" charset="0"/>
              </a:rPr>
              <a:t>Version management</a:t>
            </a:r>
            <a:r>
              <a:rPr lang="en-US" altLang="zh-CN" sz="2400" dirty="0">
                <a:latin typeface="Arial" charset="0"/>
                <a:cs typeface="Arial" charset="0"/>
              </a:rPr>
              <a:t>, where support is provided to keep track of the different versions of software components.</a:t>
            </a:r>
          </a:p>
          <a:p>
            <a:pPr eaLnBrk="1" hangingPunct="1">
              <a:buFont typeface="Wingdings" charset="0"/>
              <a:buChar char="²"/>
            </a:pPr>
            <a:r>
              <a:rPr lang="en-US" altLang="zh-CN" sz="2400" dirty="0">
                <a:solidFill>
                  <a:srgbClr val="FF0000"/>
                </a:solidFill>
                <a:latin typeface="Arial" charset="0"/>
                <a:cs typeface="Arial" charset="0"/>
              </a:rPr>
              <a:t>System integration</a:t>
            </a:r>
            <a:r>
              <a:rPr lang="en-US" altLang="zh-CN" sz="2400" dirty="0">
                <a:latin typeface="Arial" charset="0"/>
                <a:cs typeface="Arial" charset="0"/>
              </a:rPr>
              <a:t>, where support is provided to help developers define what versions of components are used to create each version of a system. </a:t>
            </a:r>
          </a:p>
          <a:p>
            <a:pPr eaLnBrk="1" hangingPunct="1">
              <a:buFont typeface="Wingdings" charset="0"/>
              <a:buChar char="²"/>
            </a:pPr>
            <a:r>
              <a:rPr lang="en-US" altLang="zh-CN" sz="2400" dirty="0">
                <a:solidFill>
                  <a:srgbClr val="FF0000"/>
                </a:solidFill>
                <a:latin typeface="Arial" charset="0"/>
                <a:cs typeface="Arial" charset="0"/>
              </a:rPr>
              <a:t>Problem tracking</a:t>
            </a:r>
            <a:r>
              <a:rPr lang="en-US" altLang="zh-CN" sz="2400" dirty="0">
                <a:latin typeface="Arial" charset="0"/>
                <a:cs typeface="Arial" charset="0"/>
              </a:rPr>
              <a:t>, where support is provided to allow users to report bugs and other problems, and to allow all developers to see who is working on these problems and when they are fixed.</a:t>
            </a:r>
            <a:r>
              <a:rPr lang="en-GB" altLang="zh-CN" sz="2400" dirty="0">
                <a:latin typeface="Arial" charset="0"/>
                <a:cs typeface="Arial" charset="0"/>
              </a:rPr>
              <a:t> </a:t>
            </a:r>
            <a:endParaRPr lang="en-US" altLang="zh-CN" sz="2400" dirty="0">
              <a:latin typeface="Arial" charset="0"/>
              <a:cs typeface="Arial" charset="0"/>
            </a:endParaRPr>
          </a:p>
          <a:p>
            <a:pPr eaLnBrk="1" hangingPunct="1">
              <a:buFont typeface="Wingdings" charset="0"/>
              <a:buChar char="²"/>
            </a:pPr>
            <a:r>
              <a:rPr lang="en-US" altLang="zh-CN" sz="2400" dirty="0">
                <a:latin typeface="Arial" charset="0"/>
                <a:cs typeface="Arial" charset="0"/>
              </a:rPr>
              <a:t>See also Chapter 25.</a:t>
            </a:r>
            <a:endParaRPr lang="en-US" altLang="zh-CN" sz="2400" dirty="0">
              <a:latin typeface="Arial" charset="0"/>
              <a:cs typeface="Arial" charset="0"/>
            </a:endParaRPr>
          </a:p>
        </p:txBody>
      </p:sp>
      <p:sp>
        <p:nvSpPr>
          <p:cNvPr id="140"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19</a:t>
            </a:fld>
            <a:endParaRPr/>
          </a:p>
        </p:txBody>
      </p:sp>
      <p:sp>
        <p:nvSpPr>
          <p:cNvPr id="141" name="Chapter 7 Design and implementatio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7 Design and implementation</a:t>
            </a:r>
          </a:p>
        </p:txBody>
      </p:sp>
      <p:pic>
        <p:nvPicPr>
          <p:cNvPr id="142"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857750" y="5368132"/>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4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4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Design patterns"/>
          <p:cNvSpPr txBox="1">
            <a:spLocks noGrp="1"/>
          </p:cNvSpPr>
          <p:nvPr>
            <p:ph type="title" idx="4294967295"/>
          </p:nvPr>
        </p:nvSpPr>
        <p:spPr>
          <a:xfrm>
            <a:off x="457200" y="274637"/>
            <a:ext cx="7292975" cy="1143001"/>
          </a:xfrm>
          <a:prstGeom prst="rect">
            <a:avLst/>
          </a:prstGeom>
        </p:spPr>
        <p:txBody>
          <a:bodyPr>
            <a:normAutofit/>
          </a:bodyPr>
          <a:lstStyle/>
          <a:p>
            <a:r>
              <a:t>Design patterns</a:t>
            </a:r>
          </a:p>
        </p:txBody>
      </p:sp>
      <p:sp>
        <p:nvSpPr>
          <p:cNvPr id="28" name="A design pattern is a way of reusing abstract knowledge about a problem and its solution.…"/>
          <p:cNvSpPr txBox="1">
            <a:spLocks noGrp="1"/>
          </p:cNvSpPr>
          <p:nvPr>
            <p:ph type="body" idx="4294967295"/>
          </p:nvPr>
        </p:nvSpPr>
        <p:spPr>
          <a:xfrm>
            <a:off x="457200" y="1600200"/>
            <a:ext cx="8229600" cy="4525963"/>
          </a:xfrm>
          <a:prstGeom prst="rect">
            <a:avLst/>
          </a:prstGeom>
        </p:spPr>
        <p:txBody>
          <a:bodyPr lIns="45898" tIns="45898" rIns="45898" bIns="45898">
            <a:normAutofit/>
          </a:bodyPr>
          <a:lstStyle/>
          <a:p>
            <a:pPr>
              <a:spcBef>
                <a:spcPts val="600"/>
              </a:spcBef>
              <a:buFontTx/>
              <a:buChar char="◇"/>
              <a:defRPr sz="2400">
                <a:solidFill>
                  <a:srgbClr val="46424D"/>
                </a:solidFill>
                <a:latin typeface="Arial"/>
                <a:ea typeface="Arial"/>
                <a:cs typeface="Arial"/>
                <a:sym typeface="Arial"/>
              </a:defRPr>
            </a:pPr>
            <a:r>
              <a:t>A design pattern </a:t>
            </a:r>
            <a:r>
              <a:rPr>
                <a:solidFill>
                  <a:srgbClr val="FF0000"/>
                </a:solidFill>
              </a:rPr>
              <a:t>is a way of reusing abstract knowledge </a:t>
            </a:r>
            <a:r>
              <a:t>about a problem and its solution.</a:t>
            </a:r>
          </a:p>
          <a:p>
            <a:pPr>
              <a:spcBef>
                <a:spcPts val="600"/>
              </a:spcBef>
              <a:buFontTx/>
              <a:buChar char="◇"/>
              <a:defRPr sz="2400">
                <a:solidFill>
                  <a:srgbClr val="46424D"/>
                </a:solidFill>
                <a:latin typeface="Arial"/>
                <a:ea typeface="Arial"/>
                <a:cs typeface="Arial"/>
                <a:sym typeface="Arial"/>
              </a:defRPr>
            </a:pPr>
            <a:r>
              <a:t>A pattern is </a:t>
            </a:r>
            <a:r>
              <a:rPr>
                <a:solidFill>
                  <a:srgbClr val="FF0000"/>
                </a:solidFill>
              </a:rPr>
              <a:t>a description of the problem and the essence of its solution.</a:t>
            </a:r>
          </a:p>
          <a:p>
            <a:pPr>
              <a:spcBef>
                <a:spcPts val="600"/>
              </a:spcBef>
              <a:buFontTx/>
              <a:buChar char="◇"/>
              <a:defRPr sz="2400">
                <a:solidFill>
                  <a:srgbClr val="46424D"/>
                </a:solidFill>
                <a:latin typeface="Arial"/>
                <a:ea typeface="Arial"/>
                <a:cs typeface="Arial"/>
                <a:sym typeface="Arial"/>
              </a:defRPr>
            </a:pPr>
            <a:r>
              <a:t>Pattern descriptions usually make use of object-oriented characteristics such as inheritance and polymorphism.</a:t>
            </a:r>
          </a:p>
        </p:txBody>
      </p:sp>
      <p:sp>
        <p:nvSpPr>
          <p:cNvPr id="29" name="幻灯片编号"/>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sp>
        <p:nvSpPr>
          <p:cNvPr id="30" name="Chapter 7 Design and implementatio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7 Design and implementation</a:t>
            </a:r>
          </a:p>
        </p:txBody>
      </p:sp>
      <p:pic>
        <p:nvPicPr>
          <p:cNvPr id="31"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572000" y="4576834"/>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31"/>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Host-target development"/>
          <p:cNvSpPr txBox="1">
            <a:spLocks noGrp="1"/>
          </p:cNvSpPr>
          <p:nvPr>
            <p:ph type="title" idx="4294967295"/>
          </p:nvPr>
        </p:nvSpPr>
        <p:spPr>
          <a:xfrm>
            <a:off x="457200" y="274637"/>
            <a:ext cx="7292975" cy="1143001"/>
          </a:xfrm>
          <a:prstGeom prst="rect">
            <a:avLst/>
          </a:prstGeom>
        </p:spPr>
        <p:txBody>
          <a:bodyPr>
            <a:normAutofit/>
          </a:bodyPr>
          <a:lstStyle/>
          <a:p>
            <a:r>
              <a:t>Host-target development</a:t>
            </a:r>
          </a:p>
        </p:txBody>
      </p:sp>
      <p:sp>
        <p:nvSpPr>
          <p:cNvPr id="145" name="Most software is developed on one computer (the host), but runs on a separate machine (the target).…"/>
          <p:cNvSpPr txBox="1">
            <a:spLocks noGrp="1"/>
          </p:cNvSpPr>
          <p:nvPr>
            <p:ph type="body" idx="4294967295"/>
          </p:nvPr>
        </p:nvSpPr>
        <p:spPr>
          <a:xfrm>
            <a:off x="457200" y="1600200"/>
            <a:ext cx="8229600" cy="4525963"/>
          </a:xfrm>
          <a:prstGeom prst="rect">
            <a:avLst/>
          </a:prstGeom>
        </p:spPr>
        <p:txBody>
          <a:bodyPr>
            <a:normAutofit fontScale="92500" lnSpcReduction="10000"/>
          </a:bodyPr>
          <a:lstStyle/>
          <a:p>
            <a:pPr>
              <a:spcBef>
                <a:spcPts val="600"/>
              </a:spcBef>
              <a:buFontTx/>
              <a:buChar char="◇"/>
              <a:defRPr sz="2400">
                <a:solidFill>
                  <a:srgbClr val="46424D"/>
                </a:solidFill>
                <a:latin typeface="Arial"/>
                <a:ea typeface="Arial"/>
                <a:cs typeface="Arial"/>
                <a:sym typeface="Arial"/>
              </a:defRPr>
            </a:pPr>
            <a:r>
              <a:rPr dirty="0"/>
              <a:t>Most software is developed on one computer (the host), but runs on a separate machine (the target). </a:t>
            </a:r>
          </a:p>
          <a:p>
            <a:pPr>
              <a:spcBef>
                <a:spcPts val="600"/>
              </a:spcBef>
              <a:buFontTx/>
              <a:buChar char="◇"/>
              <a:defRPr sz="2400">
                <a:solidFill>
                  <a:srgbClr val="46424D"/>
                </a:solidFill>
                <a:latin typeface="Arial"/>
                <a:ea typeface="Arial"/>
                <a:cs typeface="Arial"/>
                <a:sym typeface="Arial"/>
              </a:defRPr>
            </a:pPr>
            <a:r>
              <a:rPr dirty="0"/>
              <a:t>More generally, we can talk about a development platform and an execution platform. </a:t>
            </a:r>
          </a:p>
          <a:p>
            <a:pPr marL="742950" lvl="1" indent="-285750">
              <a:spcBef>
                <a:spcPts val="300"/>
              </a:spcBef>
              <a:buSzPct val="100000"/>
              <a:buFontTx/>
              <a:buChar char="▪"/>
              <a:defRPr sz="2000">
                <a:solidFill>
                  <a:srgbClr val="46424D"/>
                </a:solidFill>
                <a:latin typeface="Arial"/>
                <a:ea typeface="Arial"/>
                <a:cs typeface="Arial"/>
                <a:sym typeface="Arial"/>
              </a:defRPr>
            </a:pPr>
            <a:r>
              <a:rPr dirty="0"/>
              <a:t>A platform is more than just hardware. </a:t>
            </a:r>
          </a:p>
          <a:p>
            <a:pPr marL="742950" lvl="1" indent="-285750">
              <a:spcBef>
                <a:spcPts val="300"/>
              </a:spcBef>
              <a:buSzPct val="100000"/>
              <a:buFontTx/>
              <a:buChar char="▪"/>
              <a:defRPr sz="2000">
                <a:solidFill>
                  <a:srgbClr val="46424D"/>
                </a:solidFill>
                <a:latin typeface="Arial"/>
                <a:ea typeface="Arial"/>
                <a:cs typeface="Arial"/>
                <a:sym typeface="Arial"/>
              </a:defRPr>
            </a:pPr>
            <a:r>
              <a:rPr dirty="0"/>
              <a:t>It includes the installed operating system plus other supporting software such as a database management system or, for development platforms, an interactive development environment.</a:t>
            </a:r>
          </a:p>
          <a:p>
            <a:pPr>
              <a:spcBef>
                <a:spcPts val="600"/>
              </a:spcBef>
              <a:buFontTx/>
              <a:buChar char="◇"/>
              <a:defRPr sz="2400">
                <a:solidFill>
                  <a:srgbClr val="46424D"/>
                </a:solidFill>
                <a:latin typeface="Arial"/>
                <a:ea typeface="Arial"/>
                <a:cs typeface="Arial"/>
                <a:sym typeface="Arial"/>
              </a:defRPr>
            </a:pPr>
            <a:r>
              <a:rPr lang="en-US" altLang="zh-CN" dirty="0"/>
              <a:t>Software development tools are often grouped to create an integrated development environment (IDE). </a:t>
            </a:r>
          </a:p>
          <a:p>
            <a:pPr>
              <a:spcBef>
                <a:spcPts val="600"/>
              </a:spcBef>
              <a:buFontTx/>
              <a:buChar char="◇"/>
              <a:defRPr sz="2400">
                <a:solidFill>
                  <a:srgbClr val="FF0000"/>
                </a:solidFill>
                <a:latin typeface="Arial"/>
                <a:ea typeface="Arial"/>
                <a:cs typeface="Arial"/>
                <a:sym typeface="Arial"/>
              </a:defRPr>
            </a:pPr>
            <a:r>
              <a:rPr lang="en-US" altLang="zh-CN" dirty="0"/>
              <a:t>An IDE is a set of software tools </a:t>
            </a:r>
            <a:r>
              <a:rPr lang="en-US" altLang="zh-CN" dirty="0">
                <a:solidFill>
                  <a:srgbClr val="46424D"/>
                </a:solidFill>
              </a:rPr>
              <a:t>that supports different aspects of software development, </a:t>
            </a:r>
            <a:r>
              <a:rPr lang="en-US" altLang="zh-CN" dirty="0" smtClean="0">
                <a:solidFill>
                  <a:srgbClr val="46424D"/>
                </a:solidFill>
              </a:rPr>
              <a:t>within </a:t>
            </a:r>
            <a:r>
              <a:rPr lang="en-US" altLang="zh-CN" dirty="0">
                <a:solidFill>
                  <a:srgbClr val="46424D"/>
                </a:solidFill>
              </a:rPr>
              <a:t>some common framework and user interface. </a:t>
            </a:r>
          </a:p>
        </p:txBody>
      </p:sp>
      <p:sp>
        <p:nvSpPr>
          <p:cNvPr id="146"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20</a:t>
            </a:fld>
            <a:endParaRPr/>
          </a:p>
        </p:txBody>
      </p:sp>
      <p:sp>
        <p:nvSpPr>
          <p:cNvPr id="147" name="Chapter 7 Design and implementatio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7 Design and implementation</a:t>
            </a:r>
          </a:p>
        </p:txBody>
      </p:sp>
      <p:pic>
        <p:nvPicPr>
          <p:cNvPr id="148"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009409" y="5408130"/>
            <a:ext cx="571501" cy="5715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4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48"/>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Open source development"/>
          <p:cNvSpPr txBox="1">
            <a:spLocks noGrp="1"/>
          </p:cNvSpPr>
          <p:nvPr>
            <p:ph type="title" idx="4294967295"/>
          </p:nvPr>
        </p:nvSpPr>
        <p:spPr>
          <a:xfrm>
            <a:off x="457200" y="274637"/>
            <a:ext cx="7292975" cy="1143001"/>
          </a:xfrm>
          <a:prstGeom prst="rect">
            <a:avLst/>
          </a:prstGeom>
        </p:spPr>
        <p:txBody>
          <a:bodyPr>
            <a:normAutofit/>
          </a:bodyPr>
          <a:lstStyle/>
          <a:p>
            <a:r>
              <a:t>Open source development</a:t>
            </a:r>
          </a:p>
        </p:txBody>
      </p:sp>
      <p:sp>
        <p:nvSpPr>
          <p:cNvPr id="156" name="Open source development is an approach to software development in which the source code of a software system is published and volunteers are invited to participate in the development process…"/>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a:solidFill>
                  <a:srgbClr val="46424D"/>
                </a:solidFill>
                <a:latin typeface="Arial"/>
                <a:ea typeface="Arial"/>
                <a:cs typeface="Arial"/>
                <a:sym typeface="Arial"/>
              </a:defRPr>
            </a:pPr>
            <a:r>
              <a:t>Open source development is an approach to software development in which the source code of a software system is published and volunteers are invited to participate in the development process</a:t>
            </a:r>
          </a:p>
          <a:p>
            <a:pPr>
              <a:spcBef>
                <a:spcPts val="600"/>
              </a:spcBef>
              <a:buFontTx/>
              <a:buChar char="◇"/>
              <a:defRPr sz="2400">
                <a:solidFill>
                  <a:srgbClr val="46424D"/>
                </a:solidFill>
                <a:latin typeface="Arial"/>
                <a:ea typeface="Arial"/>
                <a:cs typeface="Arial"/>
                <a:sym typeface="Arial"/>
              </a:defRPr>
            </a:pPr>
            <a:r>
              <a:t>Its roots are in the </a:t>
            </a:r>
            <a:r>
              <a:rPr>
                <a:solidFill>
                  <a:srgbClr val="FF0000"/>
                </a:solidFill>
              </a:rPr>
              <a:t>Free Software Foundation </a:t>
            </a:r>
            <a:r>
              <a:t>(www.fsf.org), which advocates that </a:t>
            </a:r>
            <a:r>
              <a:rPr>
                <a:solidFill>
                  <a:srgbClr val="FF0000"/>
                </a:solidFill>
              </a:rPr>
              <a:t>source code should not be proprietary</a:t>
            </a:r>
            <a:r>
              <a:t> but rather should always be available for users to examine and modify as they wish. </a:t>
            </a:r>
          </a:p>
          <a:p>
            <a:pPr>
              <a:spcBef>
                <a:spcPts val="600"/>
              </a:spcBef>
              <a:buFontTx/>
              <a:buChar char="◇"/>
              <a:defRPr sz="2400">
                <a:solidFill>
                  <a:srgbClr val="46424D"/>
                </a:solidFill>
                <a:latin typeface="Arial"/>
                <a:ea typeface="Arial"/>
                <a:cs typeface="Arial"/>
                <a:sym typeface="Arial"/>
              </a:defRPr>
            </a:pPr>
            <a:r>
              <a:t>Open source software extended this idea by using the Internet to recruit a much larger population of volunteer developers. Many of them are also users of the code. </a:t>
            </a:r>
          </a:p>
        </p:txBody>
      </p:sp>
      <p:sp>
        <p:nvSpPr>
          <p:cNvPr id="157"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21</a:t>
            </a:fld>
            <a:endParaRPr/>
          </a:p>
        </p:txBody>
      </p:sp>
      <p:sp>
        <p:nvSpPr>
          <p:cNvPr id="158" name="Chapter 7 Design and implementatio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7 Design and implementation</a:t>
            </a:r>
          </a:p>
        </p:txBody>
      </p:sp>
      <p:pic>
        <p:nvPicPr>
          <p:cNvPr id="159"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5402580" y="584326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5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59"/>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Open source systems"/>
          <p:cNvSpPr txBox="1">
            <a:spLocks noGrp="1"/>
          </p:cNvSpPr>
          <p:nvPr>
            <p:ph type="title" idx="4294967295"/>
          </p:nvPr>
        </p:nvSpPr>
        <p:spPr>
          <a:xfrm>
            <a:off x="457200" y="274637"/>
            <a:ext cx="7292975" cy="1143001"/>
          </a:xfrm>
          <a:prstGeom prst="rect">
            <a:avLst/>
          </a:prstGeom>
        </p:spPr>
        <p:txBody>
          <a:bodyPr>
            <a:normAutofit/>
          </a:bodyPr>
          <a:lstStyle/>
          <a:p>
            <a:r>
              <a:t>Open source systems</a:t>
            </a:r>
          </a:p>
        </p:txBody>
      </p:sp>
      <p:sp>
        <p:nvSpPr>
          <p:cNvPr id="164" name="The best-known open source product is, of course, the Linux operating system which is widely used as a server system and, increasingly, as a desktop environment.…"/>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a:solidFill>
                  <a:srgbClr val="46424D"/>
                </a:solidFill>
                <a:latin typeface="Arial"/>
                <a:ea typeface="Arial"/>
                <a:cs typeface="Arial"/>
                <a:sym typeface="Arial"/>
              </a:defRPr>
            </a:pPr>
            <a:r>
              <a:rPr dirty="0"/>
              <a:t>The best-known open source product is, of course, the </a:t>
            </a:r>
            <a:r>
              <a:rPr dirty="0">
                <a:solidFill>
                  <a:srgbClr val="FF0000"/>
                </a:solidFill>
              </a:rPr>
              <a:t>Linux operating </a:t>
            </a:r>
            <a:r>
              <a:rPr dirty="0"/>
              <a:t>system which is widely used as a server system and, increasingly, as a desktop environment.</a:t>
            </a:r>
          </a:p>
          <a:p>
            <a:pPr>
              <a:spcBef>
                <a:spcPts val="600"/>
              </a:spcBef>
              <a:buFontTx/>
              <a:buChar char="◇"/>
              <a:defRPr sz="2400">
                <a:solidFill>
                  <a:srgbClr val="46424D"/>
                </a:solidFill>
                <a:latin typeface="Arial"/>
                <a:ea typeface="Arial"/>
                <a:cs typeface="Arial"/>
                <a:sym typeface="Arial"/>
              </a:defRPr>
            </a:pPr>
            <a:r>
              <a:rPr dirty="0"/>
              <a:t>Other important open source products are </a:t>
            </a:r>
            <a:r>
              <a:rPr dirty="0">
                <a:solidFill>
                  <a:srgbClr val="FF0000"/>
                </a:solidFill>
              </a:rPr>
              <a:t>Java</a:t>
            </a:r>
            <a:r>
              <a:rPr dirty="0"/>
              <a:t>, the </a:t>
            </a:r>
            <a:r>
              <a:rPr dirty="0">
                <a:solidFill>
                  <a:srgbClr val="FF0000"/>
                </a:solidFill>
              </a:rPr>
              <a:t>Apache web server </a:t>
            </a:r>
            <a:r>
              <a:rPr dirty="0"/>
              <a:t>and the </a:t>
            </a:r>
            <a:r>
              <a:rPr dirty="0">
                <a:solidFill>
                  <a:srgbClr val="FF0000"/>
                </a:solidFill>
              </a:rPr>
              <a:t>mySQL </a:t>
            </a:r>
            <a:r>
              <a:rPr dirty="0"/>
              <a:t>database management system. </a:t>
            </a:r>
          </a:p>
        </p:txBody>
      </p:sp>
      <p:sp>
        <p:nvSpPr>
          <p:cNvPr id="165"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22</a:t>
            </a:fld>
            <a:endParaRPr/>
          </a:p>
        </p:txBody>
      </p:sp>
      <p:sp>
        <p:nvSpPr>
          <p:cNvPr id="166" name="Chapter 7 Design and implementatio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7 Design and implementation</a:t>
            </a:r>
          </a:p>
        </p:txBody>
      </p:sp>
      <p:pic>
        <p:nvPicPr>
          <p:cNvPr id="167"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572000" y="4357036"/>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6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6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Open source issues"/>
          <p:cNvSpPr txBox="1">
            <a:spLocks noGrp="1"/>
          </p:cNvSpPr>
          <p:nvPr>
            <p:ph type="title" idx="4294967295"/>
          </p:nvPr>
        </p:nvSpPr>
        <p:spPr>
          <a:xfrm>
            <a:off x="457200" y="274637"/>
            <a:ext cx="7292975" cy="1143001"/>
          </a:xfrm>
          <a:prstGeom prst="rect">
            <a:avLst/>
          </a:prstGeom>
        </p:spPr>
        <p:txBody>
          <a:bodyPr>
            <a:normAutofit/>
          </a:bodyPr>
          <a:lstStyle/>
          <a:p>
            <a:r>
              <a:t>Open source issues</a:t>
            </a:r>
          </a:p>
        </p:txBody>
      </p:sp>
      <p:sp>
        <p:nvSpPr>
          <p:cNvPr id="170" name="Should the product that is being developed make use of open source components?…"/>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a:solidFill>
                  <a:srgbClr val="46424D"/>
                </a:solidFill>
                <a:latin typeface="Arial"/>
                <a:ea typeface="Arial"/>
                <a:cs typeface="Arial"/>
                <a:sym typeface="Arial"/>
              </a:defRPr>
            </a:pPr>
            <a:r>
              <a:t>Should the product that is being developed make use of open source components?</a:t>
            </a:r>
          </a:p>
          <a:p>
            <a:pPr>
              <a:spcBef>
                <a:spcPts val="600"/>
              </a:spcBef>
              <a:buFontTx/>
              <a:buChar char="◇"/>
              <a:defRPr sz="2400">
                <a:solidFill>
                  <a:srgbClr val="46424D"/>
                </a:solidFill>
                <a:latin typeface="Arial"/>
                <a:ea typeface="Arial"/>
                <a:cs typeface="Arial"/>
                <a:sym typeface="Arial"/>
              </a:defRPr>
            </a:pPr>
            <a:r>
              <a:t>Should an open source approach be used for the software’s development?</a:t>
            </a:r>
          </a:p>
        </p:txBody>
      </p:sp>
      <p:sp>
        <p:nvSpPr>
          <p:cNvPr id="171"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23</a:t>
            </a:fld>
            <a:endParaRPr/>
          </a:p>
        </p:txBody>
      </p:sp>
      <p:sp>
        <p:nvSpPr>
          <p:cNvPr id="172" name="Chapter 7 Design and implementatio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7 Design and implementation</a:t>
            </a:r>
          </a:p>
        </p:txBody>
      </p:sp>
      <p:pic>
        <p:nvPicPr>
          <p:cNvPr id="173"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7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7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Open source business"/>
          <p:cNvSpPr txBox="1">
            <a:spLocks noGrp="1"/>
          </p:cNvSpPr>
          <p:nvPr>
            <p:ph type="title" idx="4294967295"/>
          </p:nvPr>
        </p:nvSpPr>
        <p:spPr>
          <a:xfrm>
            <a:off x="457200" y="274637"/>
            <a:ext cx="7292975" cy="1143001"/>
          </a:xfrm>
          <a:prstGeom prst="rect">
            <a:avLst/>
          </a:prstGeom>
        </p:spPr>
        <p:txBody>
          <a:bodyPr>
            <a:normAutofit/>
          </a:bodyPr>
          <a:lstStyle/>
          <a:p>
            <a:r>
              <a:t>Open source business</a:t>
            </a:r>
          </a:p>
        </p:txBody>
      </p:sp>
      <p:sp>
        <p:nvSpPr>
          <p:cNvPr id="176" name="More and more product companies are using an open source approach to development.…"/>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a:solidFill>
                  <a:srgbClr val="46424D"/>
                </a:solidFill>
                <a:latin typeface="Arial"/>
                <a:ea typeface="Arial"/>
                <a:cs typeface="Arial"/>
                <a:sym typeface="Arial"/>
              </a:defRPr>
            </a:pPr>
            <a:r>
              <a:t>More and more product companies are using an open source approach to development. </a:t>
            </a:r>
          </a:p>
          <a:p>
            <a:pPr>
              <a:spcBef>
                <a:spcPts val="600"/>
              </a:spcBef>
              <a:buFontTx/>
              <a:buChar char="◇"/>
              <a:defRPr sz="2400">
                <a:solidFill>
                  <a:srgbClr val="46424D"/>
                </a:solidFill>
                <a:latin typeface="Arial"/>
                <a:ea typeface="Arial"/>
                <a:cs typeface="Arial"/>
                <a:sym typeface="Arial"/>
              </a:defRPr>
            </a:pPr>
            <a:r>
              <a:t>Their business model is not reliant on selling a software product but on selling support for that product. </a:t>
            </a:r>
          </a:p>
          <a:p>
            <a:pPr>
              <a:spcBef>
                <a:spcPts val="600"/>
              </a:spcBef>
              <a:buFontTx/>
              <a:buChar char="◇"/>
              <a:defRPr sz="2400">
                <a:solidFill>
                  <a:srgbClr val="46424D"/>
                </a:solidFill>
                <a:latin typeface="Arial"/>
                <a:ea typeface="Arial"/>
                <a:cs typeface="Arial"/>
                <a:sym typeface="Arial"/>
              </a:defRPr>
            </a:pPr>
            <a:r>
              <a:t>They believe that involving the open source community will allow software to be developed more cheaply, more quickly and will create a community of users for the software. </a:t>
            </a:r>
          </a:p>
        </p:txBody>
      </p:sp>
      <p:sp>
        <p:nvSpPr>
          <p:cNvPr id="177"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24</a:t>
            </a:fld>
            <a:endParaRPr/>
          </a:p>
        </p:txBody>
      </p:sp>
      <p:sp>
        <p:nvSpPr>
          <p:cNvPr id="178" name="Chapter 7 Design and implementatio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7 Design and implementation</a:t>
            </a:r>
          </a:p>
        </p:txBody>
      </p:sp>
      <p:pic>
        <p:nvPicPr>
          <p:cNvPr id="179"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572000" y="4564623"/>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7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79"/>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Key points"/>
          <p:cNvSpPr txBox="1">
            <a:spLocks noGrp="1"/>
          </p:cNvSpPr>
          <p:nvPr>
            <p:ph type="title" idx="4294967295"/>
          </p:nvPr>
        </p:nvSpPr>
        <p:spPr>
          <a:xfrm>
            <a:off x="457200" y="274637"/>
            <a:ext cx="7292975" cy="1143001"/>
          </a:xfrm>
          <a:prstGeom prst="rect">
            <a:avLst/>
          </a:prstGeom>
        </p:spPr>
        <p:txBody>
          <a:bodyPr>
            <a:normAutofit/>
          </a:bodyPr>
          <a:lstStyle/>
          <a:p>
            <a:r>
              <a:t>Key points</a:t>
            </a:r>
          </a:p>
        </p:txBody>
      </p:sp>
      <p:sp>
        <p:nvSpPr>
          <p:cNvPr id="182" name="Software design and implementation are inter-leaved activities. The level of detail in the design depends on the type of system and whether you are using a plan-driven or agile approach.…"/>
          <p:cNvSpPr txBox="1">
            <a:spLocks noGrp="1"/>
          </p:cNvSpPr>
          <p:nvPr>
            <p:ph type="body" idx="4294967295"/>
          </p:nvPr>
        </p:nvSpPr>
        <p:spPr>
          <a:xfrm>
            <a:off x="457200" y="1600200"/>
            <a:ext cx="8229600" cy="4525963"/>
          </a:xfrm>
          <a:prstGeom prst="rect">
            <a:avLst/>
          </a:prstGeom>
        </p:spPr>
        <p:txBody>
          <a:bodyPr>
            <a:normAutofit lnSpcReduction="10000"/>
          </a:bodyPr>
          <a:lstStyle/>
          <a:p>
            <a:pPr>
              <a:spcBef>
                <a:spcPts val="600"/>
              </a:spcBef>
              <a:buFontTx/>
              <a:buChar char="◇"/>
              <a:defRPr sz="2000">
                <a:solidFill>
                  <a:srgbClr val="46424D"/>
                </a:solidFill>
                <a:latin typeface="Arial"/>
                <a:ea typeface="Arial"/>
                <a:cs typeface="Arial"/>
                <a:sym typeface="Arial"/>
              </a:defRPr>
            </a:pPr>
            <a:r>
              <a:t>Software design and implementation are inter-leaved activities. The level of detail in the design depends on the type of system and whether you are using a plan-driven or agile approach.</a:t>
            </a:r>
          </a:p>
          <a:p>
            <a:pPr>
              <a:spcBef>
                <a:spcPts val="600"/>
              </a:spcBef>
              <a:buFontTx/>
              <a:buChar char="◇"/>
              <a:defRPr sz="2000">
                <a:solidFill>
                  <a:srgbClr val="46424D"/>
                </a:solidFill>
                <a:latin typeface="Arial"/>
                <a:ea typeface="Arial"/>
                <a:cs typeface="Arial"/>
                <a:sym typeface="Arial"/>
              </a:defRPr>
            </a:pPr>
            <a:r>
              <a:t>The process of object-oriented design includes activities to design the system architecture, identify objects in the system, describe the design using different object models and document the component interfaces.</a:t>
            </a:r>
          </a:p>
          <a:p>
            <a:pPr>
              <a:spcBef>
                <a:spcPts val="600"/>
              </a:spcBef>
              <a:buFontTx/>
              <a:buChar char="◇"/>
              <a:defRPr sz="2000">
                <a:solidFill>
                  <a:srgbClr val="46424D"/>
                </a:solidFill>
                <a:latin typeface="Arial"/>
                <a:ea typeface="Arial"/>
                <a:cs typeface="Arial"/>
                <a:sym typeface="Arial"/>
              </a:defRPr>
            </a:pPr>
            <a:r>
              <a:t>A range of different models may be produced during an object-oriented design process. These include static models (class models, generalization models, association models) and dynamic models (sequence models, state machine models).</a:t>
            </a:r>
          </a:p>
          <a:p>
            <a:pPr>
              <a:spcBef>
                <a:spcPts val="600"/>
              </a:spcBef>
              <a:buFontTx/>
              <a:buChar char="◇"/>
              <a:defRPr sz="2000">
                <a:solidFill>
                  <a:srgbClr val="46424D"/>
                </a:solidFill>
                <a:latin typeface="Arial"/>
                <a:ea typeface="Arial"/>
                <a:cs typeface="Arial"/>
                <a:sym typeface="Arial"/>
              </a:defRPr>
            </a:pPr>
            <a:r>
              <a:t>Component interfaces must be defined precisely so that other objects can use them. A UML interface stereotype may be used to define interfaces.</a:t>
            </a:r>
          </a:p>
        </p:txBody>
      </p:sp>
      <p:sp>
        <p:nvSpPr>
          <p:cNvPr id="183"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25</a:t>
            </a:fld>
            <a:endParaRPr/>
          </a:p>
        </p:txBody>
      </p:sp>
      <p:sp>
        <p:nvSpPr>
          <p:cNvPr id="184" name="Chapter 7 Design and implementatio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7 Design and implementation</a:t>
            </a:r>
          </a:p>
        </p:txBody>
      </p:sp>
      <p:pic>
        <p:nvPicPr>
          <p:cNvPr id="185"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143500" y="5431604"/>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8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8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Key points"/>
          <p:cNvSpPr txBox="1">
            <a:spLocks noGrp="1"/>
          </p:cNvSpPr>
          <p:nvPr>
            <p:ph type="title" idx="4294967295"/>
          </p:nvPr>
        </p:nvSpPr>
        <p:spPr>
          <a:xfrm>
            <a:off x="457200" y="274637"/>
            <a:ext cx="7292975" cy="1143001"/>
          </a:xfrm>
          <a:prstGeom prst="rect">
            <a:avLst/>
          </a:prstGeom>
        </p:spPr>
        <p:txBody>
          <a:bodyPr>
            <a:normAutofit/>
          </a:bodyPr>
          <a:lstStyle/>
          <a:p>
            <a:r>
              <a:t>Key points</a:t>
            </a:r>
          </a:p>
        </p:txBody>
      </p:sp>
      <p:sp>
        <p:nvSpPr>
          <p:cNvPr id="188" name="When developing software, you should always consider the possibility of reusing existing software, either as components, services or complete systems.…"/>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000">
                <a:solidFill>
                  <a:srgbClr val="46424D"/>
                </a:solidFill>
                <a:latin typeface="Arial"/>
                <a:ea typeface="Arial"/>
                <a:cs typeface="Arial"/>
                <a:sym typeface="Arial"/>
              </a:defRPr>
            </a:pPr>
            <a:r>
              <a:t>When developing software, you should always consider the possibility of reusing existing software, either as components, services or complete systems.</a:t>
            </a:r>
          </a:p>
          <a:p>
            <a:pPr>
              <a:spcBef>
                <a:spcPts val="600"/>
              </a:spcBef>
              <a:buFontTx/>
              <a:buChar char="◇"/>
              <a:defRPr sz="2000">
                <a:solidFill>
                  <a:srgbClr val="46424D"/>
                </a:solidFill>
                <a:latin typeface="Arial"/>
                <a:ea typeface="Arial"/>
                <a:cs typeface="Arial"/>
                <a:sym typeface="Arial"/>
              </a:defRPr>
            </a:pPr>
            <a:r>
              <a:t>Configuration management is the process of managing changes to an evolving software system. It is essential when a team of people are cooperating to develop software.</a:t>
            </a:r>
          </a:p>
          <a:p>
            <a:pPr>
              <a:spcBef>
                <a:spcPts val="600"/>
              </a:spcBef>
              <a:buFontTx/>
              <a:buChar char="◇"/>
              <a:defRPr sz="2000">
                <a:solidFill>
                  <a:srgbClr val="46424D"/>
                </a:solidFill>
                <a:latin typeface="Arial"/>
                <a:ea typeface="Arial"/>
                <a:cs typeface="Arial"/>
                <a:sym typeface="Arial"/>
              </a:defRPr>
            </a:pPr>
            <a:r>
              <a:t>Most software development is host-target development. You use an IDE on a host machine to develop the software, which is transferred to a target machine for execution.</a:t>
            </a:r>
          </a:p>
          <a:p>
            <a:pPr>
              <a:spcBef>
                <a:spcPts val="600"/>
              </a:spcBef>
              <a:buFontTx/>
              <a:buChar char="◇"/>
              <a:defRPr sz="2000">
                <a:solidFill>
                  <a:srgbClr val="46424D"/>
                </a:solidFill>
                <a:latin typeface="Arial"/>
                <a:ea typeface="Arial"/>
                <a:cs typeface="Arial"/>
                <a:sym typeface="Arial"/>
              </a:defRPr>
            </a:pPr>
            <a:r>
              <a:t>Open source development involves making the source code of a system publicly available.  This means that many people can propose changes and improvements to the software.</a:t>
            </a:r>
          </a:p>
        </p:txBody>
      </p:sp>
      <p:sp>
        <p:nvSpPr>
          <p:cNvPr id="189"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26</a:t>
            </a:fld>
            <a:endParaRPr/>
          </a:p>
        </p:txBody>
      </p:sp>
      <p:sp>
        <p:nvSpPr>
          <p:cNvPr id="190" name="Chapter 7 Design and implementatio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7 Design and implementation</a:t>
            </a:r>
          </a:p>
        </p:txBody>
      </p:sp>
    </p:spTree>
  </p:cSld>
  <p:clrMapOvr>
    <a:masterClrMapping/>
  </p:clrMapOvr>
  <p:transition xmlns:p14="http://schemas.microsoft.com/office/powerpoint/2010/mai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24-3月-20"/>
          <p:cNvSpPr txBox="1"/>
          <p:nvPr/>
        </p:nvSpPr>
        <p:spPr>
          <a:xfrm>
            <a:off x="502919" y="6385242"/>
            <a:ext cx="2042162" cy="3073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sz="1200">
                <a:solidFill>
                  <a:srgbClr val="898989"/>
                </a:solidFill>
              </a:defRPr>
            </a:pPr>
            <a:r>
              <a:t>24-3</a:t>
            </a:r>
            <a:r>
              <a:rPr>
                <a:latin typeface="宋体"/>
                <a:ea typeface="宋体"/>
                <a:cs typeface="宋体"/>
                <a:sym typeface="宋体"/>
              </a:rPr>
              <a:t>月</a:t>
            </a:r>
            <a:r>
              <a:t>-20</a:t>
            </a:r>
          </a:p>
        </p:txBody>
      </p:sp>
      <p:sp>
        <p:nvSpPr>
          <p:cNvPr id="34" name="Why Patterns?"/>
          <p:cNvSpPr txBox="1">
            <a:spLocks noGrp="1"/>
          </p:cNvSpPr>
          <p:nvPr>
            <p:ph type="title" idx="4294967295"/>
          </p:nvPr>
        </p:nvSpPr>
        <p:spPr>
          <a:xfrm>
            <a:off x="457200" y="274637"/>
            <a:ext cx="7292975" cy="1143001"/>
          </a:xfrm>
          <a:prstGeom prst="rect">
            <a:avLst/>
          </a:prstGeom>
        </p:spPr>
        <p:txBody>
          <a:bodyPr>
            <a:normAutofit/>
          </a:bodyPr>
          <a:lstStyle>
            <a:lvl1pPr>
              <a:defRPr b="0">
                <a:solidFill>
                  <a:srgbClr val="000000"/>
                </a:solidFill>
              </a:defRPr>
            </a:lvl1pPr>
          </a:lstStyle>
          <a:p>
            <a:r>
              <a:t>Why Patterns?</a:t>
            </a:r>
          </a:p>
        </p:txBody>
      </p:sp>
      <p:sp>
        <p:nvSpPr>
          <p:cNvPr id="35" name="&quot;Designing object-oriented software is hard and designing reusable object-oriented software is even harder.&quot; - Erich Gamma…"/>
          <p:cNvSpPr txBox="1">
            <a:spLocks noGrp="1"/>
          </p:cNvSpPr>
          <p:nvPr>
            <p:ph type="body" idx="4294967295"/>
          </p:nvPr>
        </p:nvSpPr>
        <p:spPr>
          <a:xfrm>
            <a:off x="457200" y="1600200"/>
            <a:ext cx="8229600" cy="4525963"/>
          </a:xfrm>
          <a:prstGeom prst="rect">
            <a:avLst/>
          </a:prstGeom>
        </p:spPr>
        <p:txBody>
          <a:bodyPr>
            <a:normAutofit/>
          </a:bodyPr>
          <a:lstStyle/>
          <a:p>
            <a:pPr>
              <a:lnSpc>
                <a:spcPct val="90000"/>
              </a:lnSpc>
              <a:spcBef>
                <a:spcPts val="600"/>
              </a:spcBef>
              <a:buFontTx/>
              <a:buChar char="◇"/>
              <a:defRPr sz="2600">
                <a:solidFill>
                  <a:srgbClr val="46424D"/>
                </a:solidFill>
                <a:latin typeface="Monotype Sorts"/>
                <a:ea typeface="Monotype Sorts"/>
                <a:cs typeface="Monotype Sorts"/>
                <a:sym typeface="Monotype Sorts"/>
              </a:defRPr>
            </a:pPr>
            <a:r>
              <a:t> </a:t>
            </a:r>
            <a:r>
              <a:rPr>
                <a:solidFill>
                  <a:srgbClr val="FF3300"/>
                </a:solidFill>
                <a:latin typeface="Arial"/>
                <a:ea typeface="Arial"/>
                <a:cs typeface="Arial"/>
                <a:sym typeface="Arial"/>
              </a:rPr>
              <a:t>"Designing object-oriented software is hard and designing reusable object-oriented software is even harder."</a:t>
            </a:r>
            <a:r>
              <a:rPr>
                <a:latin typeface="Arial"/>
                <a:ea typeface="Arial"/>
                <a:cs typeface="Arial"/>
                <a:sym typeface="Arial"/>
              </a:rPr>
              <a:t> - Erich Gamma</a:t>
            </a:r>
          </a:p>
          <a:p>
            <a:pPr>
              <a:lnSpc>
                <a:spcPct val="90000"/>
              </a:lnSpc>
              <a:spcBef>
                <a:spcPts val="600"/>
              </a:spcBef>
              <a:buFontTx/>
              <a:buChar char="◇"/>
              <a:defRPr sz="2600">
                <a:solidFill>
                  <a:srgbClr val="FF0000"/>
                </a:solidFill>
                <a:latin typeface="Arial"/>
                <a:ea typeface="Arial"/>
                <a:cs typeface="Arial"/>
                <a:sym typeface="Arial"/>
              </a:defRPr>
            </a:pPr>
            <a:r>
              <a:t>Experienced designers reuse solutions </a:t>
            </a:r>
            <a:r>
              <a:rPr>
                <a:solidFill>
                  <a:srgbClr val="46424D"/>
                </a:solidFill>
              </a:rPr>
              <a:t>that have worked in the past</a:t>
            </a:r>
          </a:p>
          <a:p>
            <a:pPr>
              <a:lnSpc>
                <a:spcPct val="90000"/>
              </a:lnSpc>
              <a:spcBef>
                <a:spcPts val="600"/>
              </a:spcBef>
              <a:buFontTx/>
              <a:buChar char="◇"/>
              <a:defRPr sz="2600">
                <a:solidFill>
                  <a:srgbClr val="46424D"/>
                </a:solidFill>
                <a:latin typeface="Arial"/>
                <a:ea typeface="Arial"/>
                <a:cs typeface="Arial"/>
                <a:sym typeface="Arial"/>
              </a:defRPr>
            </a:pPr>
            <a:r>
              <a:t>Well-structured object-oriented systems have recurring(可再现的) patterns of classes and objects</a:t>
            </a:r>
          </a:p>
          <a:p>
            <a:pPr>
              <a:lnSpc>
                <a:spcPct val="90000"/>
              </a:lnSpc>
              <a:spcBef>
                <a:spcPts val="600"/>
              </a:spcBef>
              <a:buFontTx/>
              <a:buChar char="◇"/>
              <a:defRPr sz="2600">
                <a:solidFill>
                  <a:srgbClr val="46424D"/>
                </a:solidFill>
                <a:latin typeface="Arial"/>
                <a:ea typeface="Arial"/>
                <a:cs typeface="Arial"/>
                <a:sym typeface="Arial"/>
              </a:defRPr>
            </a:pPr>
            <a:r>
              <a:t>Knowledge of the patterns that have worked in the past allows a designer to </a:t>
            </a:r>
            <a:r>
              <a:rPr>
                <a:solidFill>
                  <a:srgbClr val="FF3300"/>
                </a:solidFill>
              </a:rPr>
              <a:t>be more productive</a:t>
            </a:r>
            <a:r>
              <a:t> and the resulting </a:t>
            </a:r>
            <a:r>
              <a:rPr>
                <a:solidFill>
                  <a:srgbClr val="FF3300"/>
                </a:solidFill>
              </a:rPr>
              <a:t>designs to be more flexible and reusable</a:t>
            </a:r>
          </a:p>
        </p:txBody>
      </p:sp>
      <p:pic>
        <p:nvPicPr>
          <p:cNvPr id="36"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023857" y="5554663"/>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3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24-3月-20"/>
          <p:cNvSpPr txBox="1"/>
          <p:nvPr/>
        </p:nvSpPr>
        <p:spPr>
          <a:xfrm>
            <a:off x="502919" y="6385242"/>
            <a:ext cx="2042162" cy="3073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sz="1200">
                <a:solidFill>
                  <a:srgbClr val="898989"/>
                </a:solidFill>
              </a:defRPr>
            </a:pPr>
            <a:r>
              <a:t>24-3</a:t>
            </a:r>
            <a:r>
              <a:rPr>
                <a:latin typeface="宋体"/>
                <a:ea typeface="宋体"/>
                <a:cs typeface="宋体"/>
                <a:sym typeface="宋体"/>
              </a:rPr>
              <a:t>月</a:t>
            </a:r>
            <a:r>
              <a:t>-20</a:t>
            </a:r>
          </a:p>
        </p:txBody>
      </p:sp>
      <p:sp>
        <p:nvSpPr>
          <p:cNvPr id="39" name="GoF Design Patterns"/>
          <p:cNvSpPr txBox="1">
            <a:spLocks noGrp="1"/>
          </p:cNvSpPr>
          <p:nvPr>
            <p:ph type="title" idx="4294967295"/>
          </p:nvPr>
        </p:nvSpPr>
        <p:spPr>
          <a:xfrm>
            <a:off x="457200" y="274637"/>
            <a:ext cx="7292975" cy="1143001"/>
          </a:xfrm>
          <a:prstGeom prst="rect">
            <a:avLst/>
          </a:prstGeom>
        </p:spPr>
        <p:txBody>
          <a:bodyPr>
            <a:normAutofit/>
          </a:bodyPr>
          <a:lstStyle>
            <a:lvl1pPr>
              <a:defRPr b="0">
                <a:solidFill>
                  <a:srgbClr val="000000"/>
                </a:solidFill>
              </a:defRPr>
            </a:lvl1pPr>
          </a:lstStyle>
          <a:p>
            <a:r>
              <a:t>GoF Design Patterns</a:t>
            </a:r>
          </a:p>
        </p:txBody>
      </p:sp>
      <p:sp>
        <p:nvSpPr>
          <p:cNvPr id="40" name="The GoF design patterns are in the middle of these levels of abstraction…"/>
          <p:cNvSpPr txBox="1">
            <a:spLocks noGrp="1"/>
          </p:cNvSpPr>
          <p:nvPr>
            <p:ph type="body" idx="4294967295"/>
          </p:nvPr>
        </p:nvSpPr>
        <p:spPr>
          <a:xfrm>
            <a:off x="457200" y="1600200"/>
            <a:ext cx="8229600" cy="4525963"/>
          </a:xfrm>
          <a:prstGeom prst="rect">
            <a:avLst/>
          </a:prstGeom>
        </p:spPr>
        <p:txBody>
          <a:bodyPr>
            <a:normAutofit/>
          </a:bodyPr>
          <a:lstStyle/>
          <a:p>
            <a:pPr>
              <a:lnSpc>
                <a:spcPct val="90000"/>
              </a:lnSpc>
              <a:spcBef>
                <a:spcPts val="600"/>
              </a:spcBef>
              <a:buFontTx/>
              <a:buChar char="◇"/>
              <a:defRPr sz="2600">
                <a:solidFill>
                  <a:srgbClr val="46424D"/>
                </a:solidFill>
                <a:latin typeface="Arial"/>
                <a:ea typeface="Arial"/>
                <a:cs typeface="Arial"/>
                <a:sym typeface="Arial"/>
              </a:defRPr>
            </a:pPr>
            <a:r>
              <a:t>The GoF design patterns are in the middle of these levels of abstraction</a:t>
            </a:r>
          </a:p>
          <a:p>
            <a:pPr>
              <a:lnSpc>
                <a:spcPct val="90000"/>
              </a:lnSpc>
              <a:spcBef>
                <a:spcPts val="600"/>
              </a:spcBef>
              <a:buFontTx/>
              <a:buChar char="◇"/>
              <a:defRPr sz="2600">
                <a:solidFill>
                  <a:srgbClr val="46424D"/>
                </a:solidFill>
                <a:latin typeface="Arial"/>
                <a:ea typeface="Arial"/>
                <a:cs typeface="Arial"/>
                <a:sym typeface="Arial"/>
              </a:defRPr>
            </a:pPr>
            <a:r>
              <a:t>The GoF design patterns are “</a:t>
            </a:r>
            <a:r>
              <a:rPr>
                <a:solidFill>
                  <a:srgbClr val="FF0000"/>
                </a:solidFill>
              </a:rPr>
              <a:t>descriptions of communicating objects and classes that are customized to solve a general design problem in a particular context</a:t>
            </a:r>
            <a:r>
              <a:t>.”</a:t>
            </a:r>
          </a:p>
        </p:txBody>
      </p:sp>
      <p:pic>
        <p:nvPicPr>
          <p:cNvPr id="41"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857750" y="4149449"/>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4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标题"/>
          <p:cNvSpPr txBox="1">
            <a:spLocks noGrp="1"/>
          </p:cNvSpPr>
          <p:nvPr>
            <p:ph type="title" idx="4294967295"/>
          </p:nvPr>
        </p:nvSpPr>
        <p:spPr>
          <a:xfrm>
            <a:off x="457200" y="274637"/>
            <a:ext cx="7292975" cy="1143001"/>
          </a:xfrm>
          <a:prstGeom prst="rect">
            <a:avLst/>
          </a:prstGeom>
        </p:spPr>
        <p:txBody>
          <a:bodyPr>
            <a:normAutofit/>
          </a:bodyPr>
          <a:lstStyle/>
          <a:p>
            <a:endParaRPr/>
          </a:p>
        </p:txBody>
      </p:sp>
      <p:sp>
        <p:nvSpPr>
          <p:cNvPr id="44" name="正文"/>
          <p:cNvSpPr txBox="1">
            <a:spLocks noGrp="1"/>
          </p:cNvSpPr>
          <p:nvPr>
            <p:ph type="body" idx="4294967295"/>
          </p:nvPr>
        </p:nvSpPr>
        <p:spPr>
          <a:xfrm>
            <a:off x="457200" y="1600200"/>
            <a:ext cx="8229600" cy="4525963"/>
          </a:xfrm>
          <a:prstGeom prst="rect">
            <a:avLst/>
          </a:prstGeom>
        </p:spPr>
        <p:txBody>
          <a:bodyPr>
            <a:normAutofit/>
          </a:bodyPr>
          <a:lstStyle/>
          <a:p>
            <a:pPr>
              <a:buChar char="•"/>
            </a:pPr>
            <a:endParaRPr/>
          </a:p>
        </p:txBody>
      </p:sp>
      <p:pic>
        <p:nvPicPr>
          <p:cNvPr id="45" name="image.png" descr="image.png"/>
          <p:cNvPicPr>
            <a:picLocks noChangeAspect="1"/>
          </p:cNvPicPr>
          <p:nvPr/>
        </p:nvPicPr>
        <p:blipFill>
          <a:blip r:embed="rId4">
            <a:extLst/>
          </a:blip>
          <a:srcRect l="13368" t="17761" r="37948" b="3102"/>
          <a:stretch>
            <a:fillRect/>
          </a:stretch>
        </p:blipFill>
        <p:spPr>
          <a:xfrm>
            <a:off x="741362" y="509587"/>
            <a:ext cx="4948238" cy="5851526"/>
          </a:xfrm>
          <a:prstGeom prst="rect">
            <a:avLst/>
          </a:prstGeom>
          <a:ln w="12700">
            <a:miter lim="400000"/>
          </a:ln>
        </p:spPr>
      </p:pic>
      <p:pic>
        <p:nvPicPr>
          <p:cNvPr id="46"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5689600" y="371475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4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24-3月-20"/>
          <p:cNvSpPr txBox="1"/>
          <p:nvPr/>
        </p:nvSpPr>
        <p:spPr>
          <a:xfrm>
            <a:off x="502919" y="6385242"/>
            <a:ext cx="2042162" cy="3073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sz="1200">
                <a:solidFill>
                  <a:srgbClr val="898989"/>
                </a:solidFill>
              </a:defRPr>
            </a:pPr>
            <a:r>
              <a:t>24-3</a:t>
            </a:r>
            <a:r>
              <a:rPr>
                <a:latin typeface="宋体"/>
                <a:ea typeface="宋体"/>
                <a:cs typeface="宋体"/>
                <a:sym typeface="宋体"/>
              </a:rPr>
              <a:t>月</a:t>
            </a:r>
            <a:r>
              <a:t>-20</a:t>
            </a:r>
          </a:p>
        </p:txBody>
      </p:sp>
      <p:sp>
        <p:nvSpPr>
          <p:cNvPr id="49" name="GoF Essential Elements of Design Patterns"/>
          <p:cNvSpPr txBox="1">
            <a:spLocks noGrp="1"/>
          </p:cNvSpPr>
          <p:nvPr>
            <p:ph type="title" idx="4294967295"/>
          </p:nvPr>
        </p:nvSpPr>
        <p:spPr>
          <a:xfrm>
            <a:off x="609600" y="533399"/>
            <a:ext cx="7772400" cy="1143002"/>
          </a:xfrm>
          <a:prstGeom prst="rect">
            <a:avLst/>
          </a:prstGeom>
        </p:spPr>
        <p:txBody>
          <a:bodyPr>
            <a:normAutofit/>
          </a:bodyPr>
          <a:lstStyle>
            <a:lvl1pPr>
              <a:defRPr b="0">
                <a:solidFill>
                  <a:srgbClr val="000000"/>
                </a:solidFill>
              </a:defRPr>
            </a:lvl1pPr>
          </a:lstStyle>
          <a:p>
            <a:r>
              <a:t>GoF Essential Elements of Design Patterns </a:t>
            </a:r>
          </a:p>
        </p:txBody>
      </p:sp>
      <p:sp>
        <p:nvSpPr>
          <p:cNvPr id="50" name="Pattern Name…"/>
          <p:cNvSpPr txBox="1">
            <a:spLocks noGrp="1"/>
          </p:cNvSpPr>
          <p:nvPr>
            <p:ph type="body" idx="4294967295"/>
          </p:nvPr>
        </p:nvSpPr>
        <p:spPr>
          <a:xfrm>
            <a:off x="457200" y="1600200"/>
            <a:ext cx="8229600" cy="4525963"/>
          </a:xfrm>
          <a:prstGeom prst="rect">
            <a:avLst/>
          </a:prstGeom>
        </p:spPr>
        <p:txBody>
          <a:bodyPr>
            <a:normAutofit/>
          </a:bodyPr>
          <a:lstStyle/>
          <a:p>
            <a:pPr>
              <a:lnSpc>
                <a:spcPct val="90000"/>
              </a:lnSpc>
              <a:spcBef>
                <a:spcPts val="600"/>
              </a:spcBef>
              <a:buFontTx/>
              <a:buChar char="◇"/>
              <a:defRPr sz="2400">
                <a:solidFill>
                  <a:srgbClr val="46424D"/>
                </a:solidFill>
                <a:latin typeface="Arial"/>
                <a:ea typeface="Arial"/>
                <a:cs typeface="Arial"/>
                <a:sym typeface="Arial"/>
              </a:defRPr>
            </a:pPr>
            <a:r>
              <a:t>Pattern Name</a:t>
            </a:r>
          </a:p>
          <a:p>
            <a:pPr marL="742950" lvl="1" indent="-285750">
              <a:lnSpc>
                <a:spcPct val="90000"/>
              </a:lnSpc>
              <a:spcBef>
                <a:spcPts val="300"/>
              </a:spcBef>
              <a:buSzPct val="100000"/>
              <a:buFontTx/>
              <a:buChar char="▪"/>
              <a:defRPr sz="2000">
                <a:solidFill>
                  <a:srgbClr val="46424D"/>
                </a:solidFill>
                <a:latin typeface="Arial"/>
                <a:ea typeface="Arial"/>
                <a:cs typeface="Arial"/>
                <a:sym typeface="Arial"/>
              </a:defRPr>
            </a:pPr>
            <a:r>
              <a:t>Having a concise, meaningful name for a pattern improves communication among developers</a:t>
            </a:r>
          </a:p>
          <a:p>
            <a:pPr>
              <a:lnSpc>
                <a:spcPct val="90000"/>
              </a:lnSpc>
              <a:spcBef>
                <a:spcPts val="600"/>
              </a:spcBef>
              <a:buFontTx/>
              <a:buChar char="◇"/>
              <a:defRPr sz="2400">
                <a:solidFill>
                  <a:srgbClr val="46424D"/>
                </a:solidFill>
                <a:latin typeface="Arial"/>
                <a:ea typeface="Arial"/>
                <a:cs typeface="Arial"/>
                <a:sym typeface="Arial"/>
              </a:defRPr>
            </a:pPr>
            <a:r>
              <a:t>Problem</a:t>
            </a:r>
          </a:p>
          <a:p>
            <a:pPr marL="742950" lvl="1" indent="-285750">
              <a:lnSpc>
                <a:spcPct val="90000"/>
              </a:lnSpc>
              <a:spcBef>
                <a:spcPts val="300"/>
              </a:spcBef>
              <a:buSzPct val="100000"/>
              <a:buFontTx/>
              <a:buChar char="▪"/>
              <a:defRPr sz="2000">
                <a:solidFill>
                  <a:srgbClr val="46424D"/>
                </a:solidFill>
                <a:latin typeface="Arial"/>
                <a:ea typeface="Arial"/>
                <a:cs typeface="Arial"/>
                <a:sym typeface="Arial"/>
              </a:defRPr>
            </a:pPr>
            <a:r>
              <a:t>What is the problem and context where we would use this pattern?</a:t>
            </a:r>
          </a:p>
          <a:p>
            <a:pPr marL="742950" lvl="1" indent="-285750">
              <a:lnSpc>
                <a:spcPct val="90000"/>
              </a:lnSpc>
              <a:spcBef>
                <a:spcPts val="300"/>
              </a:spcBef>
              <a:buSzPct val="100000"/>
              <a:buFontTx/>
              <a:buChar char="▪"/>
              <a:defRPr sz="2000">
                <a:solidFill>
                  <a:srgbClr val="46424D"/>
                </a:solidFill>
                <a:latin typeface="Arial"/>
                <a:ea typeface="Arial"/>
                <a:cs typeface="Arial"/>
                <a:sym typeface="Arial"/>
              </a:defRPr>
            </a:pPr>
            <a:r>
              <a:t>What are the conditions that must be met before this pattern should be used?</a:t>
            </a:r>
          </a:p>
        </p:txBody>
      </p:sp>
      <p:pic>
        <p:nvPicPr>
          <p:cNvPr id="51"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572000" y="4515779"/>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5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24-3月-20"/>
          <p:cNvSpPr txBox="1"/>
          <p:nvPr/>
        </p:nvSpPr>
        <p:spPr>
          <a:xfrm>
            <a:off x="502919" y="6385242"/>
            <a:ext cx="2042162" cy="3073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sz="1200">
                <a:solidFill>
                  <a:srgbClr val="898989"/>
                </a:solidFill>
              </a:defRPr>
            </a:pPr>
            <a:r>
              <a:t>24-3</a:t>
            </a:r>
            <a:r>
              <a:rPr>
                <a:latin typeface="宋体"/>
                <a:ea typeface="宋体"/>
                <a:cs typeface="宋体"/>
                <a:sym typeface="宋体"/>
              </a:rPr>
              <a:t>月</a:t>
            </a:r>
            <a:r>
              <a:t>-20</a:t>
            </a:r>
          </a:p>
        </p:txBody>
      </p:sp>
      <p:sp>
        <p:nvSpPr>
          <p:cNvPr id="54" name="GoF Essential Elements of Design Patterns (Cont.)"/>
          <p:cNvSpPr txBox="1">
            <a:spLocks noGrp="1"/>
          </p:cNvSpPr>
          <p:nvPr>
            <p:ph type="title" idx="4294967295"/>
          </p:nvPr>
        </p:nvSpPr>
        <p:spPr>
          <a:xfrm>
            <a:off x="457200" y="274637"/>
            <a:ext cx="7292975" cy="1143001"/>
          </a:xfrm>
          <a:prstGeom prst="rect">
            <a:avLst/>
          </a:prstGeom>
        </p:spPr>
        <p:txBody>
          <a:bodyPr>
            <a:normAutofit/>
          </a:bodyPr>
          <a:lstStyle>
            <a:lvl1pPr>
              <a:defRPr b="0">
                <a:solidFill>
                  <a:srgbClr val="000000"/>
                </a:solidFill>
              </a:defRPr>
            </a:lvl1pPr>
          </a:lstStyle>
          <a:p>
            <a:r>
              <a:t>GoF Essential Elements of Design Patterns (Cont.)</a:t>
            </a:r>
          </a:p>
        </p:txBody>
      </p:sp>
      <p:sp>
        <p:nvSpPr>
          <p:cNvPr id="55" name="Solution…"/>
          <p:cNvSpPr txBox="1">
            <a:spLocks noGrp="1"/>
          </p:cNvSpPr>
          <p:nvPr>
            <p:ph type="body" idx="4294967295"/>
          </p:nvPr>
        </p:nvSpPr>
        <p:spPr>
          <a:xfrm>
            <a:off x="685800" y="1649412"/>
            <a:ext cx="8001000" cy="4876801"/>
          </a:xfrm>
          <a:prstGeom prst="rect">
            <a:avLst/>
          </a:prstGeom>
        </p:spPr>
        <p:txBody>
          <a:bodyPr>
            <a:normAutofit/>
          </a:bodyPr>
          <a:lstStyle/>
          <a:p>
            <a:pPr>
              <a:spcBef>
                <a:spcPts val="600"/>
              </a:spcBef>
              <a:buFontTx/>
              <a:buChar char="◇"/>
              <a:defRPr sz="2600">
                <a:solidFill>
                  <a:srgbClr val="46424D"/>
                </a:solidFill>
                <a:latin typeface="Arial"/>
                <a:ea typeface="Arial"/>
                <a:cs typeface="Arial"/>
                <a:sym typeface="Arial"/>
              </a:defRPr>
            </a:pPr>
            <a:r>
              <a:rPr dirty="0"/>
              <a:t>Solution</a:t>
            </a:r>
          </a:p>
          <a:p>
            <a:pPr marL="742950" lvl="1" indent="-285750">
              <a:spcBef>
                <a:spcPts val="300"/>
              </a:spcBef>
              <a:buSzPct val="100000"/>
              <a:buFontTx/>
              <a:buChar char="▪"/>
              <a:defRPr sz="2200">
                <a:solidFill>
                  <a:srgbClr val="46424D"/>
                </a:solidFill>
                <a:latin typeface="Arial"/>
                <a:ea typeface="Arial"/>
                <a:cs typeface="Arial"/>
                <a:sym typeface="Arial"/>
              </a:defRPr>
            </a:pPr>
            <a:r>
              <a:rPr dirty="0"/>
              <a:t>A description of the elements that make up the design pattern</a:t>
            </a:r>
          </a:p>
          <a:p>
            <a:pPr marL="742950" lvl="1" indent="-285750">
              <a:spcBef>
                <a:spcPts val="300"/>
              </a:spcBef>
              <a:buSzPct val="100000"/>
              <a:buFontTx/>
              <a:buChar char="▪"/>
              <a:defRPr sz="2200">
                <a:solidFill>
                  <a:srgbClr val="46424D"/>
                </a:solidFill>
                <a:latin typeface="Arial"/>
                <a:ea typeface="Arial"/>
                <a:cs typeface="Arial"/>
                <a:sym typeface="Arial"/>
              </a:defRPr>
            </a:pPr>
            <a:r>
              <a:rPr dirty="0"/>
              <a:t>Emphasizes their relationships, responsibilities and collaborations</a:t>
            </a:r>
          </a:p>
          <a:p>
            <a:pPr marL="742950" lvl="1" indent="-285750">
              <a:spcBef>
                <a:spcPts val="300"/>
              </a:spcBef>
              <a:buSzPct val="100000"/>
              <a:buFontTx/>
              <a:buChar char="▪"/>
              <a:defRPr sz="2200">
                <a:solidFill>
                  <a:srgbClr val="46424D"/>
                </a:solidFill>
                <a:latin typeface="Arial"/>
                <a:ea typeface="Arial"/>
                <a:cs typeface="Arial"/>
                <a:sym typeface="Arial"/>
              </a:defRPr>
            </a:pPr>
            <a:r>
              <a:rPr dirty="0"/>
              <a:t>Not a concrete design or implementation; rather an abstract description</a:t>
            </a:r>
          </a:p>
          <a:p>
            <a:pPr>
              <a:spcBef>
                <a:spcPts val="600"/>
              </a:spcBef>
              <a:buFontTx/>
              <a:buChar char="◇"/>
              <a:defRPr sz="2600">
                <a:solidFill>
                  <a:srgbClr val="46424D"/>
                </a:solidFill>
                <a:latin typeface="Arial"/>
                <a:ea typeface="Arial"/>
                <a:cs typeface="Arial"/>
                <a:sym typeface="Arial"/>
              </a:defRPr>
            </a:pPr>
            <a:r>
              <a:t>Consequences</a:t>
            </a:r>
          </a:p>
          <a:p>
            <a:pPr marL="742950" lvl="1" indent="-285750">
              <a:spcBef>
                <a:spcPts val="300"/>
              </a:spcBef>
              <a:buSzPct val="100000"/>
              <a:buFontTx/>
              <a:buChar char="▪"/>
              <a:defRPr sz="2200">
                <a:solidFill>
                  <a:srgbClr val="46424D"/>
                </a:solidFill>
                <a:latin typeface="Arial"/>
                <a:ea typeface="Arial"/>
                <a:cs typeface="Arial"/>
                <a:sym typeface="Arial"/>
              </a:defRPr>
            </a:pPr>
            <a:r>
              <a:rPr dirty="0"/>
              <a:t>The results of using the pattern</a:t>
            </a:r>
          </a:p>
          <a:p>
            <a:pPr marL="742950" lvl="1" indent="-285750">
              <a:spcBef>
                <a:spcPts val="300"/>
              </a:spcBef>
              <a:buSzPct val="100000"/>
              <a:buFontTx/>
              <a:buChar char="▪"/>
              <a:defRPr sz="2200">
                <a:solidFill>
                  <a:srgbClr val="46424D"/>
                </a:solidFill>
                <a:latin typeface="Arial"/>
                <a:ea typeface="Arial"/>
                <a:cs typeface="Arial"/>
                <a:sym typeface="Arial"/>
              </a:defRPr>
            </a:pPr>
            <a:r>
              <a:rPr dirty="0"/>
              <a:t>Includes impacts on reusability, portability, extensibility</a:t>
            </a:r>
          </a:p>
        </p:txBody>
      </p:sp>
      <p:pic>
        <p:nvPicPr>
          <p:cNvPr id="56"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768810" y="4125027"/>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5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he Observer pattern (1)"/>
          <p:cNvSpPr txBox="1">
            <a:spLocks noGrp="1"/>
          </p:cNvSpPr>
          <p:nvPr>
            <p:ph type="title" idx="4294967295"/>
          </p:nvPr>
        </p:nvSpPr>
        <p:spPr>
          <a:xfrm>
            <a:off x="457200" y="-130176"/>
            <a:ext cx="8229600" cy="1143002"/>
          </a:xfrm>
          <a:prstGeom prst="rect">
            <a:avLst/>
          </a:prstGeom>
        </p:spPr>
        <p:txBody>
          <a:bodyPr>
            <a:normAutofit/>
          </a:bodyPr>
          <a:lstStyle/>
          <a:p>
            <a:r>
              <a:t>The Observer pattern (1) </a:t>
            </a:r>
          </a:p>
        </p:txBody>
      </p:sp>
      <p:graphicFrame>
        <p:nvGraphicFramePr>
          <p:cNvPr id="63" name="表格"/>
          <p:cNvGraphicFramePr/>
          <p:nvPr/>
        </p:nvGraphicFramePr>
        <p:xfrm>
          <a:off x="457200" y="1797050"/>
          <a:ext cx="8229600" cy="4176712"/>
        </p:xfrm>
        <a:graphic>
          <a:graphicData uri="http://schemas.openxmlformats.org/drawingml/2006/table">
            <a:tbl>
              <a:tblPr>
                <a:tableStyleId>{4C3C2611-4C71-4FC5-86AE-919BDF0F9419}</a:tableStyleId>
              </a:tblPr>
              <a:tblGrid>
                <a:gridCol w="1460500"/>
                <a:gridCol w="6769100"/>
              </a:tblGrid>
              <a:tr h="579437">
                <a:tc>
                  <a:txBody>
                    <a:bodyPr/>
                    <a:lstStyle/>
                    <a:p>
                      <a:pPr algn="l">
                        <a:defRPr sz="1800"/>
                      </a:pPr>
                      <a:r>
                        <a:rPr sz="1600" b="1">
                          <a:solidFill>
                            <a:srgbClr val="FFFFFF"/>
                          </a:solidFill>
                          <a:latin typeface="+mj-lt"/>
                          <a:ea typeface="+mj-ea"/>
                          <a:cs typeface="+mj-cs"/>
                          <a:sym typeface="Helvetica"/>
                        </a:rPr>
                        <a:t>Pattern name</a:t>
                      </a:r>
                    </a:p>
                  </a:txBody>
                  <a:tcPr marL="45690" marR="45690" marT="45690" marB="45690" horzOverflow="overflow">
                    <a:lnB w="38100">
                      <a:solidFill>
                        <a:srgbClr val="FFFFFF"/>
                      </a:solidFill>
                    </a:lnB>
                    <a:solidFill>
                      <a:schemeClr val="accent1"/>
                    </a:solidFill>
                  </a:tcPr>
                </a:tc>
                <a:tc>
                  <a:txBody>
                    <a:bodyPr/>
                    <a:lstStyle/>
                    <a:p>
                      <a:pPr algn="l">
                        <a:defRPr sz="1800"/>
                      </a:pPr>
                      <a:r>
                        <a:rPr sz="1600" b="1">
                          <a:solidFill>
                            <a:srgbClr val="FFFFFF"/>
                          </a:solidFill>
                          <a:latin typeface="+mj-lt"/>
                          <a:ea typeface="+mj-ea"/>
                          <a:cs typeface="+mj-cs"/>
                          <a:sym typeface="Helvetica"/>
                        </a:rPr>
                        <a:t>Observer</a:t>
                      </a:r>
                    </a:p>
                  </a:txBody>
                  <a:tcPr marL="45690" marR="45690" marT="45690" marB="45690" horzOverflow="overflow">
                    <a:lnB w="38100">
                      <a:solidFill>
                        <a:srgbClr val="FFFFFF"/>
                      </a:solidFill>
                    </a:lnB>
                    <a:solidFill>
                      <a:schemeClr val="accent1"/>
                    </a:solidFill>
                  </a:tcPr>
                </a:tc>
              </a:tr>
              <a:tr h="1066800">
                <a:tc>
                  <a:txBody>
                    <a:bodyPr/>
                    <a:lstStyle/>
                    <a:p>
                      <a:pPr algn="l">
                        <a:defRPr sz="1800"/>
                      </a:pPr>
                      <a:r>
                        <a:rPr sz="1600"/>
                        <a:t>Description</a:t>
                      </a:r>
                    </a:p>
                  </a:txBody>
                  <a:tcPr marL="45690" marR="45690" marT="45690" marB="45690" horzOverflow="overflow">
                    <a:lnT w="38100">
                      <a:solidFill>
                        <a:srgbClr val="FFFFFF"/>
                      </a:solidFill>
                    </a:lnT>
                    <a:solidFill>
                      <a:srgbClr val="D0D8E8"/>
                    </a:solidFill>
                  </a:tcPr>
                </a:tc>
                <a:tc>
                  <a:txBody>
                    <a:bodyPr/>
                    <a:lstStyle/>
                    <a:p>
                      <a:pPr algn="l">
                        <a:defRPr sz="1600"/>
                      </a:pPr>
                      <a:r>
                        <a:t>Separates the display of the state of an object from the object itself and allows alternative displays to be provided. When the object state changes, all displays are automatically notified and updated to reflect the change. </a:t>
                      </a:r>
                    </a:p>
                  </a:txBody>
                  <a:tcPr marL="45690" marR="45690" marT="45690" marB="45690" horzOverflow="overflow">
                    <a:lnT w="38100">
                      <a:solidFill>
                        <a:srgbClr val="FFFFFF"/>
                      </a:solidFill>
                    </a:lnT>
                    <a:solidFill>
                      <a:srgbClr val="D0D8E8"/>
                    </a:solidFill>
                  </a:tcPr>
                </a:tc>
              </a:tr>
              <a:tr h="2530475">
                <a:tc>
                  <a:txBody>
                    <a:bodyPr/>
                    <a:lstStyle/>
                    <a:p>
                      <a:pPr algn="l">
                        <a:defRPr sz="1800"/>
                      </a:pPr>
                      <a:r>
                        <a:rPr sz="1600"/>
                        <a:t>Problem description</a:t>
                      </a:r>
                    </a:p>
                  </a:txBody>
                  <a:tcPr marL="45690" marR="45690" marT="45690" marB="45690" horzOverflow="overflow">
                    <a:solidFill>
                      <a:srgbClr val="E9EDF4"/>
                    </a:solidFill>
                  </a:tcPr>
                </a:tc>
                <a:tc>
                  <a:txBody>
                    <a:bodyPr/>
                    <a:lstStyle/>
                    <a:p>
                      <a:pPr algn="l">
                        <a:defRPr sz="1600"/>
                      </a:pPr>
                      <a:r>
                        <a:rPr dirty="0"/>
                        <a:t>In many situations, you have to provide multiple displays of state information, such as a graphical display and a tabular display. Not all of these may be known when the information is specified. All alternative presentations should support interaction and, when the state is changed, all displays must be updated.</a:t>
                      </a:r>
                    </a:p>
                    <a:p>
                      <a:pPr algn="l">
                        <a:defRPr sz="1600"/>
                      </a:pPr>
                      <a:r>
                        <a:rPr dirty="0"/>
                        <a:t>	This pattern may be used in all situations where more than one display format for state information is required and where it is not necessary for the object that maintains the state information to know about the specific display formats used.</a:t>
                      </a:r>
                    </a:p>
                  </a:txBody>
                  <a:tcPr marL="45690" marR="45690" marT="45690" marB="45690" horzOverflow="overflow">
                    <a:solidFill>
                      <a:srgbClr val="E9EDF4"/>
                    </a:solidFill>
                  </a:tcPr>
                </a:tc>
              </a:tr>
            </a:tbl>
          </a:graphicData>
        </a:graphic>
      </p:graphicFrame>
      <p:sp>
        <p:nvSpPr>
          <p:cNvPr id="64" name="幻灯片编号"/>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a:t>
            </a:fld>
            <a:endParaRPr/>
          </a:p>
        </p:txBody>
      </p:sp>
      <p:sp>
        <p:nvSpPr>
          <p:cNvPr id="65" name="Chapter 7 Design and implementatio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7 Design and implementation</a:t>
            </a:r>
          </a:p>
        </p:txBody>
      </p:sp>
      <p:pic>
        <p:nvPicPr>
          <p:cNvPr id="66"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688330" y="5126329"/>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6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he Observer pattern (2)"/>
          <p:cNvSpPr txBox="1">
            <a:spLocks noGrp="1"/>
          </p:cNvSpPr>
          <p:nvPr>
            <p:ph type="title" idx="4294967295"/>
          </p:nvPr>
        </p:nvSpPr>
        <p:spPr>
          <a:xfrm>
            <a:off x="457200" y="-130176"/>
            <a:ext cx="8229600" cy="1143002"/>
          </a:xfrm>
          <a:prstGeom prst="rect">
            <a:avLst/>
          </a:prstGeom>
        </p:spPr>
        <p:txBody>
          <a:bodyPr>
            <a:normAutofit/>
          </a:bodyPr>
          <a:lstStyle/>
          <a:p>
            <a:r>
              <a:t>The Observer pattern (2) </a:t>
            </a:r>
          </a:p>
        </p:txBody>
      </p:sp>
      <p:graphicFrame>
        <p:nvGraphicFramePr>
          <p:cNvPr id="69" name="表格"/>
          <p:cNvGraphicFramePr/>
          <p:nvPr/>
        </p:nvGraphicFramePr>
        <p:xfrm>
          <a:off x="457200" y="1676400"/>
          <a:ext cx="8229600" cy="4556124"/>
        </p:xfrm>
        <a:graphic>
          <a:graphicData uri="http://schemas.openxmlformats.org/drawingml/2006/table">
            <a:tbl>
              <a:tblPr>
                <a:tableStyleId>{4C3C2611-4C71-4FC5-86AE-919BDF0F9419}</a:tableStyleId>
              </a:tblPr>
              <a:tblGrid>
                <a:gridCol w="1597025"/>
                <a:gridCol w="6632575"/>
              </a:tblGrid>
              <a:tr h="531812">
                <a:tc>
                  <a:txBody>
                    <a:bodyPr/>
                    <a:lstStyle/>
                    <a:p>
                      <a:pPr algn="l">
                        <a:defRPr sz="1800"/>
                      </a:pPr>
                      <a:r>
                        <a:rPr sz="1600" b="1">
                          <a:solidFill>
                            <a:srgbClr val="FFFFFF"/>
                          </a:solidFill>
                          <a:latin typeface="+mj-lt"/>
                          <a:ea typeface="+mj-ea"/>
                          <a:cs typeface="+mj-cs"/>
                          <a:sym typeface="Helvetica"/>
                        </a:rPr>
                        <a:t>Pattern name</a:t>
                      </a:r>
                    </a:p>
                  </a:txBody>
                  <a:tcPr marL="45697" marR="45697" marT="45697" marB="45697" horzOverflow="overflow">
                    <a:lnB w="38100">
                      <a:solidFill>
                        <a:srgbClr val="FFFFFF"/>
                      </a:solidFill>
                    </a:lnB>
                    <a:solidFill>
                      <a:schemeClr val="accent1"/>
                    </a:solidFill>
                  </a:tcPr>
                </a:tc>
                <a:tc>
                  <a:txBody>
                    <a:bodyPr/>
                    <a:lstStyle/>
                    <a:p>
                      <a:pPr algn="l">
                        <a:defRPr sz="1800"/>
                      </a:pPr>
                      <a:r>
                        <a:rPr sz="1600" b="1">
                          <a:solidFill>
                            <a:srgbClr val="FFFFFF"/>
                          </a:solidFill>
                          <a:latin typeface="+mj-lt"/>
                          <a:ea typeface="+mj-ea"/>
                          <a:cs typeface="+mj-cs"/>
                          <a:sym typeface="Helvetica"/>
                        </a:rPr>
                        <a:t>Observer</a:t>
                      </a:r>
                    </a:p>
                  </a:txBody>
                  <a:tcPr marL="45697" marR="45697" marT="45697" marB="45697" horzOverflow="overflow">
                    <a:lnB w="38100">
                      <a:solidFill>
                        <a:srgbClr val="FFFFFF"/>
                      </a:solidFill>
                    </a:lnB>
                    <a:solidFill>
                      <a:schemeClr val="accent1"/>
                    </a:solidFill>
                  </a:tcPr>
                </a:tc>
              </a:tr>
              <a:tr h="2865437">
                <a:tc>
                  <a:txBody>
                    <a:bodyPr/>
                    <a:lstStyle/>
                    <a:p>
                      <a:pPr algn="l">
                        <a:defRPr sz="1800"/>
                      </a:pPr>
                      <a:r>
                        <a:rPr sz="1400"/>
                        <a:t>Solution description</a:t>
                      </a:r>
                    </a:p>
                  </a:txBody>
                  <a:tcPr marL="45697" marR="45697" marT="45697" marB="45697" horzOverflow="overflow">
                    <a:lnT w="38100">
                      <a:solidFill>
                        <a:srgbClr val="FFFFFF"/>
                      </a:solidFill>
                    </a:lnT>
                    <a:solidFill>
                      <a:srgbClr val="D0D8E8"/>
                    </a:solidFill>
                  </a:tcPr>
                </a:tc>
                <a:tc>
                  <a:txBody>
                    <a:bodyPr/>
                    <a:lstStyle/>
                    <a:p>
                      <a:pPr algn="l">
                        <a:defRPr sz="1400"/>
                      </a:pPr>
                      <a:r>
                        <a:t>This involves two abstract objects, Subject and Observer, and two concrete objects, ConcreteSubject and ConcreteObject, which inherit the attributes of the related abstract objects. The abstract objects include general operations that are applicable in all situations. The state to be displayed is maintained in ConcreteSubject, which inherits operations from Subject allowing it to add and remove Observers (each observer corresponds to a display) and to issue a notification when the state has changed.</a:t>
                      </a:r>
                    </a:p>
                    <a:p>
                      <a:pPr algn="l">
                        <a:defRPr sz="1400"/>
                      </a:pPr>
                      <a:endParaRPr/>
                    </a:p>
                    <a:p>
                      <a:pPr algn="l">
                        <a:defRPr sz="1400"/>
                      </a:pPr>
                      <a:r>
                        <a:t>The ConcreteObserver maintains a copy of the state of ConcreteSubject and implements the Update() interface of Observer that allows these copies to be kept in step. The ConcreteObserver automatically displays the state and reflects changes whenever the state is updated.</a:t>
                      </a:r>
                    </a:p>
                  </a:txBody>
                  <a:tcPr marL="45697" marR="45697" marT="45697" marB="45697" horzOverflow="overflow">
                    <a:lnT w="38100">
                      <a:solidFill>
                        <a:srgbClr val="FFFFFF"/>
                      </a:solidFill>
                    </a:lnT>
                    <a:solidFill>
                      <a:srgbClr val="D0D8E8"/>
                    </a:solidFill>
                  </a:tcPr>
                </a:tc>
              </a:tr>
              <a:tr h="1158875">
                <a:tc>
                  <a:txBody>
                    <a:bodyPr/>
                    <a:lstStyle/>
                    <a:p>
                      <a:pPr algn="l">
                        <a:defRPr sz="1800"/>
                      </a:pPr>
                      <a:r>
                        <a:rPr sz="1400"/>
                        <a:t>Consequences</a:t>
                      </a:r>
                    </a:p>
                  </a:txBody>
                  <a:tcPr marL="45697" marR="45697" marT="45697" marB="45697" horzOverflow="overflow">
                    <a:solidFill>
                      <a:srgbClr val="E9EDF4"/>
                    </a:solidFill>
                  </a:tcPr>
                </a:tc>
                <a:tc>
                  <a:txBody>
                    <a:bodyPr/>
                    <a:lstStyle/>
                    <a:p>
                      <a:pPr algn="l">
                        <a:defRPr sz="1400"/>
                      </a:pPr>
                      <a:r>
                        <a:t>The subject only knows the abstract Observer and does not know details of the concrete class. Therefore there is minimal coupling between these objects. Because of this lack of knowledge, optimizations that enhance display performance are impractical. Changes to the</a:t>
                      </a:r>
                      <a:r>
                        <a:rPr b="1">
                          <a:latin typeface="+mj-lt"/>
                          <a:ea typeface="+mj-ea"/>
                          <a:cs typeface="+mj-cs"/>
                          <a:sym typeface="Helvetica"/>
                        </a:rPr>
                        <a:t> </a:t>
                      </a:r>
                      <a:r>
                        <a:t>subject may cause a set of</a:t>
                      </a:r>
                      <a:r>
                        <a:rPr b="1">
                          <a:latin typeface="+mj-lt"/>
                          <a:ea typeface="+mj-ea"/>
                          <a:cs typeface="+mj-cs"/>
                          <a:sym typeface="Helvetica"/>
                        </a:rPr>
                        <a:t> </a:t>
                      </a:r>
                      <a:r>
                        <a:t>linked</a:t>
                      </a:r>
                      <a:r>
                        <a:rPr b="1">
                          <a:latin typeface="+mj-lt"/>
                          <a:ea typeface="+mj-ea"/>
                          <a:cs typeface="+mj-cs"/>
                          <a:sym typeface="Helvetica"/>
                        </a:rPr>
                        <a:t> </a:t>
                      </a:r>
                      <a:r>
                        <a:t>updates to observers to be generated, some of which may not be necessary. </a:t>
                      </a:r>
                    </a:p>
                  </a:txBody>
                  <a:tcPr marL="45697" marR="45697" marT="45697" marB="45697" horzOverflow="overflow">
                    <a:solidFill>
                      <a:srgbClr val="E9EDF4"/>
                    </a:solidFill>
                  </a:tcPr>
                </a:tc>
              </a:tr>
            </a:tbl>
          </a:graphicData>
        </a:graphic>
      </p:graphicFrame>
      <p:sp>
        <p:nvSpPr>
          <p:cNvPr id="70"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9</a:t>
            </a:fld>
            <a:endParaRPr/>
          </a:p>
        </p:txBody>
      </p:sp>
      <p:sp>
        <p:nvSpPr>
          <p:cNvPr id="71" name="Chapter 7 Design and implementatio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7 Design and implementation</a:t>
            </a:r>
          </a:p>
        </p:txBody>
      </p:sp>
      <p:pic>
        <p:nvPicPr>
          <p:cNvPr id="72"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143500" y="4332614"/>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72"/>
                </p:tgtEl>
              </p:cMediaNode>
            </p:audio>
          </p:childTnLst>
        </p:cTn>
      </p:par>
    </p:tnLst>
  </p:timing>
</p:sld>
</file>

<file path=ppt/theme/theme1.xml><?xml version="1.0" encoding="utf-8"?>
<a:theme xmlns:a="http://schemas.openxmlformats.org/drawingml/2006/main" name="SE9">
  <a:themeElements>
    <a:clrScheme name="SE9">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SE9">
      <a:majorFont>
        <a:latin typeface="Helvetica"/>
        <a:ea typeface="Helvetica"/>
        <a:cs typeface="Helvetica"/>
      </a:majorFont>
      <a:minorFont>
        <a:latin typeface="Calibri"/>
        <a:ea typeface="Calibri"/>
        <a:cs typeface="Calibri"/>
      </a:minorFont>
    </a:fontScheme>
    <a:fmtScheme name="S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E9">
  <a:themeElements>
    <a:clrScheme name="SE9">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SE9">
      <a:majorFont>
        <a:latin typeface="Helvetica"/>
        <a:ea typeface="Helvetica"/>
        <a:cs typeface="Helvetica"/>
      </a:majorFont>
      <a:minorFont>
        <a:latin typeface="Calibri"/>
        <a:ea typeface="Calibri"/>
        <a:cs typeface="Calibri"/>
      </a:minorFont>
    </a:fontScheme>
    <a:fmtScheme name="S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16</TotalTime>
  <Words>1872</Words>
  <Application>Microsoft Macintosh PowerPoint</Application>
  <PresentationFormat>全屏显示(4:3)</PresentationFormat>
  <Paragraphs>159</Paragraphs>
  <Slides>26</Slides>
  <Notes>1</Notes>
  <HiddenSlides>0</HiddenSlides>
  <MMClips>25</MMClips>
  <ScaleCrop>false</ScaleCrop>
  <HeadingPairs>
    <vt:vector size="4" baseType="variant">
      <vt:variant>
        <vt:lpstr>主题</vt:lpstr>
      </vt:variant>
      <vt:variant>
        <vt:i4>1</vt:i4>
      </vt:variant>
      <vt:variant>
        <vt:lpstr>幻灯片标题</vt:lpstr>
      </vt:variant>
      <vt:variant>
        <vt:i4>26</vt:i4>
      </vt:variant>
    </vt:vector>
  </HeadingPairs>
  <TitlesOfParts>
    <vt:vector size="27" baseType="lpstr">
      <vt:lpstr>SE9</vt:lpstr>
      <vt:lpstr>Design patterns</vt:lpstr>
      <vt:lpstr>Design patterns</vt:lpstr>
      <vt:lpstr>Why Patterns?</vt:lpstr>
      <vt:lpstr>GoF Design Patterns</vt:lpstr>
      <vt:lpstr>PowerPoint 演示文稿</vt:lpstr>
      <vt:lpstr>GoF Essential Elements of Design Patterns </vt:lpstr>
      <vt:lpstr>GoF Essential Elements of Design Patterns (Cont.)</vt:lpstr>
      <vt:lpstr>The Observer pattern (1) </vt:lpstr>
      <vt:lpstr>The Observer pattern (2) </vt:lpstr>
      <vt:lpstr>Multiple displays using the Observer pattern </vt:lpstr>
      <vt:lpstr>A UML model of the Observer pattern </vt:lpstr>
      <vt:lpstr>The Composite Pattern</vt:lpstr>
      <vt:lpstr>Motivation</vt:lpstr>
      <vt:lpstr>Applicability</vt:lpstr>
      <vt:lpstr>Structure</vt:lpstr>
      <vt:lpstr>Eg.</vt:lpstr>
      <vt:lpstr>Implementation issues</vt:lpstr>
      <vt:lpstr>Reuse levels</vt:lpstr>
      <vt:lpstr>Configuration management</vt:lpstr>
      <vt:lpstr>Host-target development</vt:lpstr>
      <vt:lpstr>Open source development</vt:lpstr>
      <vt:lpstr>Open source systems</vt:lpstr>
      <vt:lpstr>Open source issues</vt:lpstr>
      <vt:lpstr>Open source business</vt:lpstr>
      <vt:lpstr>Key points</vt:lpstr>
      <vt:lpstr>Key points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patterns</dc:title>
  <cp:lastModifiedBy>wujhleo wu</cp:lastModifiedBy>
  <cp:revision>4</cp:revision>
  <dcterms:modified xsi:type="dcterms:W3CDTF">2020-03-25T08:24:49Z</dcterms:modified>
</cp:coreProperties>
</file>